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8" r:id="rId3"/>
    <p:sldId id="259" r:id="rId4"/>
    <p:sldId id="260" r:id="rId5"/>
    <p:sldId id="264" r:id="rId6"/>
    <p:sldId id="261" r:id="rId7"/>
    <p:sldId id="262" r:id="rId8"/>
    <p:sldId id="295" r:id="rId9"/>
    <p:sldId id="268" r:id="rId10"/>
    <p:sldId id="267" r:id="rId11"/>
    <p:sldId id="269" r:id="rId12"/>
    <p:sldId id="274" r:id="rId13"/>
    <p:sldId id="270" r:id="rId14"/>
    <p:sldId id="272" r:id="rId15"/>
    <p:sldId id="273" r:id="rId16"/>
    <p:sldId id="276" r:id="rId17"/>
    <p:sldId id="277" r:id="rId18"/>
    <p:sldId id="279" r:id="rId19"/>
    <p:sldId id="280" r:id="rId20"/>
    <p:sldId id="281" r:id="rId21"/>
    <p:sldId id="282" r:id="rId22"/>
    <p:sldId id="283" r:id="rId23"/>
    <p:sldId id="297" r:id="rId24"/>
    <p:sldId id="284" r:id="rId25"/>
    <p:sldId id="287" r:id="rId26"/>
    <p:sldId id="288" r:id="rId27"/>
    <p:sldId id="286" r:id="rId28"/>
    <p:sldId id="291" r:id="rId29"/>
    <p:sldId id="292" r:id="rId30"/>
    <p:sldId id="293" r:id="rId31"/>
    <p:sldId id="289" r:id="rId32"/>
    <p:sldId id="290" r:id="rId33"/>
    <p:sldId id="285" r:id="rId34"/>
    <p:sldId id="298" r:id="rId35"/>
    <p:sldId id="294" r:id="rId36"/>
    <p:sldId id="299" r:id="rId37"/>
    <p:sldId id="265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A80B9-7718-430A-9A4E-C28A8A9887DC}" type="datetimeFigureOut">
              <a:rPr lang="en-US" smtClean="0"/>
              <a:pPr/>
              <a:t>5/3/2015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95B9A-4EF1-4B4A-BF7D-95BA74B1AC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77F12-93FA-476B-BBF1-178559BB8EAC}" type="datetimeFigureOut">
              <a:rPr lang="en-US" smtClean="0"/>
              <a:pPr/>
              <a:t>5/3/2015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E46-20E8-4B8F-A4CA-5C908E8482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762000"/>
            <a:ext cx="7315200" cy="457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77F12-93FA-476B-BBF1-178559BB8EAC}" type="datetimeFigureOut">
              <a:rPr lang="en-US" smtClean="0"/>
              <a:pPr/>
              <a:t>5/3/2015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E46-20E8-4B8F-A4CA-5C908E8482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77F12-93FA-476B-BBF1-178559BB8EAC}" type="datetimeFigureOut">
              <a:rPr lang="en-US" smtClean="0"/>
              <a:pPr/>
              <a:t>5/3/2015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E46-20E8-4B8F-A4CA-5C908E8482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77F12-93FA-476B-BBF1-178559BB8EAC}" type="datetimeFigureOut">
              <a:rPr lang="en-US" smtClean="0"/>
              <a:pPr/>
              <a:t>5/3/2015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E46-20E8-4B8F-A4CA-5C908E8482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77F12-93FA-476B-BBF1-178559BB8EAC}" type="datetimeFigureOut">
              <a:rPr lang="en-US" smtClean="0"/>
              <a:pPr/>
              <a:t>5/3/2015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E46-20E8-4B8F-A4CA-5C908E8482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77F12-93FA-476B-BBF1-178559BB8EAC}" type="datetimeFigureOut">
              <a:rPr lang="en-US" smtClean="0"/>
              <a:pPr/>
              <a:t>5/3/2015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E46-20E8-4B8F-A4CA-5C908E8482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77F12-93FA-476B-BBF1-178559BB8EAC}" type="datetimeFigureOut">
              <a:rPr lang="en-US" smtClean="0"/>
              <a:pPr/>
              <a:t>5/3/2015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E46-20E8-4B8F-A4CA-5C908E8482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77F12-93FA-476B-BBF1-178559BB8EAC}" type="datetimeFigureOut">
              <a:rPr lang="en-US" smtClean="0"/>
              <a:pPr/>
              <a:t>5/3/2015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E46-20E8-4B8F-A4CA-5C908E8482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77F12-93FA-476B-BBF1-178559BB8EAC}" type="datetimeFigureOut">
              <a:rPr lang="en-US" smtClean="0"/>
              <a:pPr/>
              <a:t>5/3/2015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E46-20E8-4B8F-A4CA-5C908E8482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77F12-93FA-476B-BBF1-178559BB8EAC}" type="datetimeFigureOut">
              <a:rPr lang="en-US" smtClean="0"/>
              <a:pPr/>
              <a:t>5/3/2015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E46-20E8-4B8F-A4CA-5C908E8482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77F12-93FA-476B-BBF1-178559BB8EAC}" type="datetimeFigureOut">
              <a:rPr lang="en-US" smtClean="0"/>
              <a:pPr/>
              <a:t>5/3/2015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D0E46-20E8-4B8F-A4CA-5C908E8482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77F12-93FA-476B-BBF1-178559BB8EAC}" type="datetimeFigureOut">
              <a:rPr lang="en-US" smtClean="0"/>
              <a:pPr/>
              <a:t>5/3/2015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D0E46-20E8-4B8F-A4CA-5C908E8482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D_Puzzle-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1676400"/>
            <a:ext cx="3682370" cy="3733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568575"/>
            <a:ext cx="5867400" cy="2003425"/>
          </a:xfrm>
        </p:spPr>
        <p:txBody>
          <a:bodyPr>
            <a:normAutofit/>
          </a:bodyPr>
          <a:lstStyle/>
          <a:p>
            <a:pPr algn="r"/>
            <a:r>
              <a:rPr lang="en-US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Implementasi</a:t>
            </a: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Penataan</a:t>
            </a: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b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</a:br>
            <a:r>
              <a:rPr lang="en-US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Pegawai</a:t>
            </a: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Negeri</a:t>
            </a: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Sipil</a:t>
            </a: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2015</a:t>
            </a:r>
            <a:endParaRPr lang="en-US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5791200"/>
            <a:ext cx="9144000" cy="548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Cambria" pitchFamily="18" charset="0"/>
                <a:ea typeface="+mj-ea"/>
                <a:cs typeface="Arial" pitchFamily="34" charset="0"/>
              </a:rPr>
              <a:t>Pusat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Cambria" pitchFamily="18" charset="0"/>
                <a:ea typeface="+mj-ea"/>
                <a:cs typeface="Arial" pitchFamily="34" charset="0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Cambria" pitchFamily="18" charset="0"/>
                <a:ea typeface="+mj-ea"/>
                <a:cs typeface="Arial" pitchFamily="34" charset="0"/>
              </a:rPr>
              <a:t>Perencanaan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Cambria" pitchFamily="18" charset="0"/>
                <a:ea typeface="+mj-ea"/>
                <a:cs typeface="Arial" pitchFamily="34" charset="0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Cambria" pitchFamily="18" charset="0"/>
                <a:ea typeface="+mj-ea"/>
                <a:cs typeface="Arial" pitchFamily="34" charset="0"/>
              </a:rPr>
              <a:t>Kepegawaian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Cambria" pitchFamily="18" charset="0"/>
                <a:ea typeface="+mj-ea"/>
                <a:cs typeface="Arial" pitchFamily="34" charset="0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Cambria" pitchFamily="18" charset="0"/>
                <a:ea typeface="+mj-ea"/>
                <a:cs typeface="Arial" pitchFamily="34" charset="0"/>
              </a:rPr>
              <a:t>dan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Cambria" pitchFamily="18" charset="0"/>
                <a:ea typeface="+mj-ea"/>
                <a:cs typeface="Arial" pitchFamily="34" charset="0"/>
              </a:rPr>
              <a:t>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Cambria" pitchFamily="18" charset="0"/>
                <a:ea typeface="+mj-ea"/>
                <a:cs typeface="Arial" pitchFamily="34" charset="0"/>
              </a:rPr>
              <a:t>Formasi</a:t>
            </a: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Cambria" pitchFamily="18" charset="0"/>
              <a:ea typeface="+mj-ea"/>
              <a:cs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5750" y="124690"/>
            <a:ext cx="6648450" cy="969815"/>
            <a:chOff x="285750" y="124690"/>
            <a:chExt cx="6648450" cy="969815"/>
          </a:xfrm>
        </p:grpSpPr>
        <p:sp>
          <p:nvSpPr>
            <p:cNvPr id="6" name="Title 1"/>
            <p:cNvSpPr txBox="1">
              <a:spLocks/>
            </p:cNvSpPr>
            <p:nvPr/>
          </p:nvSpPr>
          <p:spPr>
            <a:xfrm>
              <a:off x="1066800" y="637305"/>
              <a:ext cx="5867400" cy="4572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err="1" smtClean="0">
                  <a:ln>
                    <a:noFill/>
                  </a:ln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Badan</a:t>
              </a: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</a:t>
              </a:r>
              <a:r>
                <a:rPr kumimoji="0" lang="en-US" sz="1600" b="1" i="0" u="none" strike="noStrike" kern="1200" cap="none" spc="0" normalizeH="0" baseline="0" noProof="0" dirty="0" err="1" smtClean="0">
                  <a:ln>
                    <a:noFill/>
                  </a:ln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Kepegawaian</a:t>
              </a: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 Negara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  <p:sp>
          <p:nvSpPr>
            <p:cNvPr id="7" name="Title 1"/>
            <p:cNvSpPr txBox="1">
              <a:spLocks/>
            </p:cNvSpPr>
            <p:nvPr/>
          </p:nvSpPr>
          <p:spPr>
            <a:xfrm>
              <a:off x="1032165" y="124690"/>
              <a:ext cx="5867400" cy="762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uLnTx/>
                  <a:uFillTx/>
                  <a:latin typeface="Arial" pitchFamily="34" charset="0"/>
                  <a:ea typeface="+mj-ea"/>
                  <a:cs typeface="Arial" pitchFamily="34" charset="0"/>
                </a:rPr>
                <a:t>BKN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Arial" pitchFamily="34" charset="0"/>
                <a:ea typeface="+mj-ea"/>
                <a:cs typeface="Arial" pitchFamily="34" charset="0"/>
              </a:endParaRPr>
            </a:p>
          </p:txBody>
        </p:sp>
        <p:pic>
          <p:nvPicPr>
            <p:cNvPr id="8" name="Picture 7" descr="Garuda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5750" y="152400"/>
              <a:ext cx="857250" cy="85725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008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Bernard MT Condensed" pitchFamily="18" charset="0"/>
              </a:rPr>
              <a:t>Data </a:t>
            </a:r>
            <a:r>
              <a:rPr lang="en-US" sz="3200" dirty="0" err="1" smtClean="0">
                <a:latin typeface="Bernard MT Condensed" pitchFamily="18" charset="0"/>
              </a:rPr>
              <a:t>dan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Informasi</a:t>
            </a:r>
            <a:r>
              <a:rPr lang="en-US" sz="3200" dirty="0" smtClean="0">
                <a:latin typeface="Bernard MT Condensed" pitchFamily="18" charset="0"/>
              </a:rPr>
              <a:t> yang </a:t>
            </a:r>
            <a:r>
              <a:rPr lang="en-US" sz="3200" dirty="0" err="1" smtClean="0">
                <a:latin typeface="Bernard MT Condensed" pitchFamily="18" charset="0"/>
              </a:rPr>
              <a:t>Dibutuhkan</a:t>
            </a:r>
            <a:endParaRPr lang="en-US" sz="32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9906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nip Diagonal Corner Rectangle 5"/>
          <p:cNvSpPr/>
          <p:nvPr/>
        </p:nvSpPr>
        <p:spPr>
          <a:xfrm>
            <a:off x="1036320" y="1264920"/>
            <a:ext cx="2011680" cy="1097280"/>
          </a:xfrm>
          <a:prstGeom prst="snip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2575" indent="-163513">
              <a:buFont typeface="Wingdings" pitchFamily="2" charset="2"/>
              <a:buChar char="§"/>
            </a:pPr>
            <a:r>
              <a:rPr lang="en-US" b="1" dirty="0" err="1" smtClean="0">
                <a:latin typeface="Cambria" pitchFamily="18" charset="0"/>
              </a:rPr>
              <a:t>Struktural</a:t>
            </a:r>
            <a:endParaRPr lang="en-US" b="1" dirty="0" smtClean="0">
              <a:latin typeface="Cambria" pitchFamily="18" charset="0"/>
            </a:endParaRPr>
          </a:p>
          <a:p>
            <a:pPr marL="282575" indent="-163513">
              <a:buFont typeface="Wingdings" pitchFamily="2" charset="2"/>
              <a:buChar char="§"/>
            </a:pPr>
            <a:r>
              <a:rPr lang="en-US" b="1" dirty="0" smtClean="0">
                <a:latin typeface="Cambria" pitchFamily="18" charset="0"/>
              </a:rPr>
              <a:t>JFT</a:t>
            </a:r>
          </a:p>
          <a:p>
            <a:pPr marL="282575" indent="-163513">
              <a:buFont typeface="Wingdings" pitchFamily="2" charset="2"/>
              <a:buChar char="§"/>
            </a:pPr>
            <a:r>
              <a:rPr lang="en-US" b="1" dirty="0" smtClean="0">
                <a:latin typeface="Cambria" pitchFamily="18" charset="0"/>
              </a:rPr>
              <a:t>JFU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8" name="Snip Diagonal Corner Rectangle 7"/>
          <p:cNvSpPr/>
          <p:nvPr/>
        </p:nvSpPr>
        <p:spPr>
          <a:xfrm>
            <a:off x="5836920" y="1264920"/>
            <a:ext cx="2011680" cy="1097280"/>
          </a:xfrm>
          <a:prstGeom prst="snip2DiagRect">
            <a:avLst>
              <a:gd name="adj1" fmla="val 17857"/>
              <a:gd name="adj2" fmla="val 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latin typeface="Cambria" pitchFamily="18" charset="0"/>
              </a:rPr>
              <a:t>Tenaga</a:t>
            </a:r>
            <a:r>
              <a:rPr lang="en-US" b="1" dirty="0" smtClean="0">
                <a:latin typeface="Cambria" pitchFamily="18" charset="0"/>
              </a:rPr>
              <a:t> </a:t>
            </a:r>
            <a:r>
              <a:rPr lang="en-US" b="1" dirty="0" err="1" smtClean="0">
                <a:latin typeface="Cambria" pitchFamily="18" charset="0"/>
              </a:rPr>
              <a:t>Kesehatan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9" name="Snip Diagonal Corner Rectangle 8"/>
          <p:cNvSpPr/>
          <p:nvPr/>
        </p:nvSpPr>
        <p:spPr>
          <a:xfrm>
            <a:off x="3444240" y="1264920"/>
            <a:ext cx="2011680" cy="1097280"/>
          </a:xfrm>
          <a:prstGeom prst="snip2DiagRect">
            <a:avLst>
              <a:gd name="adj1" fmla="val 15873"/>
              <a:gd name="adj2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latin typeface="Cambria" pitchFamily="18" charset="0"/>
              </a:rPr>
              <a:t>Tenaga</a:t>
            </a:r>
            <a:r>
              <a:rPr lang="en-US" b="1" dirty="0" smtClean="0">
                <a:latin typeface="Cambria" pitchFamily="18" charset="0"/>
              </a:rPr>
              <a:t> Guru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1036320" y="3048000"/>
            <a:ext cx="2011680" cy="3200400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en-US" sz="1500" b="1" dirty="0" err="1" smtClean="0">
                <a:latin typeface="Cambria" pitchFamily="18" charset="0"/>
              </a:rPr>
              <a:t>Jumlah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Pegawai</a:t>
            </a:r>
            <a:r>
              <a:rPr lang="en-US" sz="1500" b="1" dirty="0" smtClean="0">
                <a:latin typeface="Cambria" pitchFamily="18" charset="0"/>
              </a:rPr>
              <a:t> Per </a:t>
            </a:r>
            <a:r>
              <a:rPr lang="en-US" sz="1500" b="1" dirty="0" err="1" smtClean="0">
                <a:latin typeface="Cambria" pitchFamily="18" charset="0"/>
              </a:rPr>
              <a:t>Satuan</a:t>
            </a:r>
            <a:r>
              <a:rPr lang="en-US" sz="1500" b="1" dirty="0" smtClean="0">
                <a:latin typeface="Cambria" pitchFamily="18" charset="0"/>
              </a:rPr>
              <a:t> Unit </a:t>
            </a:r>
            <a:r>
              <a:rPr lang="en-US" sz="1500" b="1" dirty="0" err="1" smtClean="0">
                <a:latin typeface="Cambria" pitchFamily="18" charset="0"/>
              </a:rPr>
              <a:t>Instansi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Pusat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dan</a:t>
            </a:r>
            <a:r>
              <a:rPr lang="en-US" sz="1500" b="1" dirty="0" smtClean="0">
                <a:latin typeface="Cambria" pitchFamily="18" charset="0"/>
              </a:rPr>
              <a:t> Daerah</a:t>
            </a: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en-US" sz="1500" b="1" dirty="0" err="1" smtClean="0">
                <a:latin typeface="Cambria" pitchFamily="18" charset="0"/>
              </a:rPr>
              <a:t>Informasi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Jabatan</a:t>
            </a:r>
            <a:r>
              <a:rPr lang="en-US" sz="1500" b="1" dirty="0" smtClean="0">
                <a:latin typeface="Cambria" pitchFamily="18" charset="0"/>
              </a:rPr>
              <a:t> (</a:t>
            </a:r>
            <a:r>
              <a:rPr lang="en-US" sz="1500" b="1" dirty="0" err="1" smtClean="0">
                <a:latin typeface="Cambria" pitchFamily="18" charset="0"/>
              </a:rPr>
              <a:t>Uraian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dan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Syarat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Jabatan</a:t>
            </a:r>
            <a:r>
              <a:rPr lang="en-US" sz="1500" b="1" dirty="0" smtClean="0">
                <a:latin typeface="Cambria" pitchFamily="18" charset="0"/>
              </a:rPr>
              <a:t>)</a:t>
            </a: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en-US" sz="1500" b="1" dirty="0" err="1" smtClean="0">
                <a:latin typeface="Cambria" pitchFamily="18" charset="0"/>
              </a:rPr>
              <a:t>Peta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Jabatan</a:t>
            </a:r>
            <a:endParaRPr lang="en-US" sz="1500" b="1" dirty="0" smtClean="0">
              <a:latin typeface="Cambria" pitchFamily="18" charset="0"/>
            </a:endParaRP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en-US" sz="1500" b="1" dirty="0" err="1" smtClean="0">
                <a:latin typeface="Cambria" pitchFamily="18" charset="0"/>
              </a:rPr>
              <a:t>Renstra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Instansi</a:t>
            </a:r>
            <a:endParaRPr lang="en-US" sz="1500" b="1" dirty="0" smtClean="0">
              <a:latin typeface="Cambria" pitchFamily="18" charset="0"/>
            </a:endParaRP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en-US" sz="1500" b="1" dirty="0" err="1" smtClean="0">
                <a:latin typeface="Cambria" pitchFamily="18" charset="0"/>
              </a:rPr>
              <a:t>Profil</a:t>
            </a:r>
            <a:r>
              <a:rPr lang="en-US" sz="1500" b="1" dirty="0" smtClean="0">
                <a:latin typeface="Cambria" pitchFamily="18" charset="0"/>
              </a:rPr>
              <a:t>, </a:t>
            </a:r>
            <a:r>
              <a:rPr lang="en-US" sz="1500" b="1" dirty="0" err="1" smtClean="0">
                <a:latin typeface="Cambria" pitchFamily="18" charset="0"/>
              </a:rPr>
              <a:t>Kondisi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Geografis</a:t>
            </a:r>
            <a:r>
              <a:rPr lang="en-US" sz="1500" b="1" dirty="0" smtClean="0">
                <a:latin typeface="Cambria" pitchFamily="18" charset="0"/>
              </a:rPr>
              <a:t>, </a:t>
            </a:r>
            <a:r>
              <a:rPr lang="en-US" sz="1500" b="1" dirty="0" err="1" smtClean="0">
                <a:latin typeface="Cambria" pitchFamily="18" charset="0"/>
              </a:rPr>
              <a:t>dan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Potensi</a:t>
            </a:r>
            <a:r>
              <a:rPr lang="en-US" sz="1500" b="1" dirty="0" smtClean="0">
                <a:latin typeface="Cambria" pitchFamily="18" charset="0"/>
              </a:rPr>
              <a:t> Daerah</a:t>
            </a:r>
          </a:p>
        </p:txBody>
      </p:sp>
      <p:sp>
        <p:nvSpPr>
          <p:cNvPr id="14" name="Flowchart: Process 13"/>
          <p:cNvSpPr/>
          <p:nvPr/>
        </p:nvSpPr>
        <p:spPr>
          <a:xfrm>
            <a:off x="3444240" y="3048000"/>
            <a:ext cx="2011680" cy="3200400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en-US" sz="1500" b="1" dirty="0" err="1" smtClean="0">
                <a:latin typeface="Cambria" pitchFamily="18" charset="0"/>
              </a:rPr>
              <a:t>Jumlah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Sekolah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Negeri</a:t>
            </a:r>
            <a:endParaRPr lang="en-US" sz="1500" b="1" dirty="0" smtClean="0">
              <a:latin typeface="Cambria" pitchFamily="18" charset="0"/>
            </a:endParaRP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en-US" sz="1500" b="1" dirty="0" err="1" smtClean="0">
                <a:latin typeface="Cambria" pitchFamily="18" charset="0"/>
              </a:rPr>
              <a:t>Jumlah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Rombongan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Belajar</a:t>
            </a:r>
            <a:endParaRPr lang="en-US" sz="1500" b="1" dirty="0" smtClean="0">
              <a:latin typeface="Cambria" pitchFamily="18" charset="0"/>
            </a:endParaRP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en-US" sz="1500" b="1" dirty="0" smtClean="0">
                <a:latin typeface="Cambria" pitchFamily="18" charset="0"/>
              </a:rPr>
              <a:t>Jam </a:t>
            </a:r>
            <a:r>
              <a:rPr lang="en-US" sz="1500" b="1" dirty="0" err="1" smtClean="0">
                <a:latin typeface="Cambria" pitchFamily="18" charset="0"/>
              </a:rPr>
              <a:t>Wajib</a:t>
            </a:r>
            <a:r>
              <a:rPr lang="en-US" sz="1500" b="1" dirty="0" smtClean="0">
                <a:latin typeface="Cambria" pitchFamily="18" charset="0"/>
              </a:rPr>
              <a:t> Mata </a:t>
            </a:r>
            <a:r>
              <a:rPr lang="en-US" sz="1500" b="1" dirty="0" err="1" smtClean="0">
                <a:latin typeface="Cambria" pitchFamily="18" charset="0"/>
              </a:rPr>
              <a:t>Pelajaran</a:t>
            </a:r>
            <a:r>
              <a:rPr lang="en-US" sz="1500" b="1" dirty="0" smtClean="0">
                <a:latin typeface="Cambria" pitchFamily="18" charset="0"/>
              </a:rPr>
              <a:t> per </a:t>
            </a:r>
            <a:r>
              <a:rPr lang="en-US" sz="1500" b="1" dirty="0" err="1" smtClean="0">
                <a:latin typeface="Cambria" pitchFamily="18" charset="0"/>
              </a:rPr>
              <a:t>Minggu</a:t>
            </a:r>
            <a:endParaRPr lang="en-US" sz="1500" b="1" dirty="0" smtClean="0">
              <a:latin typeface="Cambria" pitchFamily="18" charset="0"/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5836920" y="3048000"/>
            <a:ext cx="2011680" cy="3200400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en-US" sz="1500" b="1" dirty="0" err="1" smtClean="0">
                <a:latin typeface="Cambria" pitchFamily="18" charset="0"/>
              </a:rPr>
              <a:t>Jenis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dan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Jumlah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Fasilitas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Pelayanan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Kesehatan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Milik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Pemerintah</a:t>
            </a:r>
            <a:endParaRPr lang="en-US" sz="1500" b="1" dirty="0" smtClean="0">
              <a:latin typeface="Cambria" pitchFamily="18" charset="0"/>
            </a:endParaRPr>
          </a:p>
          <a:p>
            <a:pPr marL="228600" indent="-228600">
              <a:spcAft>
                <a:spcPts val="600"/>
              </a:spcAft>
              <a:buFont typeface="+mj-lt"/>
              <a:buAutoNum type="arabicPeriod"/>
            </a:pPr>
            <a:r>
              <a:rPr lang="en-US" sz="1500" b="1" dirty="0" err="1" smtClean="0">
                <a:latin typeface="Cambria" pitchFamily="18" charset="0"/>
              </a:rPr>
              <a:t>Jumlah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Kunjungan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Pasien</a:t>
            </a:r>
            <a:r>
              <a:rPr lang="en-US" sz="1500" b="1" dirty="0" smtClean="0">
                <a:latin typeface="Cambria" pitchFamily="18" charset="0"/>
              </a:rPr>
              <a:t> per </a:t>
            </a:r>
            <a:r>
              <a:rPr lang="en-US" sz="1500" b="1" dirty="0" err="1" smtClean="0">
                <a:latin typeface="Cambria" pitchFamily="18" charset="0"/>
              </a:rPr>
              <a:t>Tahun</a:t>
            </a:r>
            <a:endParaRPr lang="en-US" sz="1500" b="1" dirty="0" smtClean="0">
              <a:latin typeface="Cambria" pitchFamily="18" charset="0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1580606" y="2514600"/>
            <a:ext cx="914400" cy="4572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4008120" y="2514600"/>
            <a:ext cx="914400" cy="457200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6400800" y="2514600"/>
            <a:ext cx="914400" cy="457200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Bernard MT Condensed" pitchFamily="18" charset="0"/>
              </a:rPr>
              <a:t>Penghitungan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Jumlah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Kebutuhan</a:t>
            </a:r>
            <a:r>
              <a:rPr lang="en-US" sz="2800" dirty="0" smtClean="0">
                <a:latin typeface="Bernard MT Condensed" pitchFamily="18" charset="0"/>
              </a:rPr>
              <a:t> PNS</a:t>
            </a:r>
            <a:br>
              <a:rPr lang="en-US" sz="2800" dirty="0" smtClean="0">
                <a:latin typeface="Bernard MT Condensed" pitchFamily="18" charset="0"/>
              </a:rPr>
            </a:br>
            <a:r>
              <a:rPr lang="en-US" sz="2400" dirty="0" err="1" smtClean="0">
                <a:latin typeface="Bernard MT Condensed" pitchFamily="18" charset="0"/>
              </a:rPr>
              <a:t>Jabatan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Struktural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2192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828800"/>
          </a:xfrm>
        </p:spPr>
        <p:txBody>
          <a:bodyPr anchor="ctr">
            <a:noAutofit/>
          </a:bodyPr>
          <a:lstStyle/>
          <a:p>
            <a:pPr marL="0" indent="0" algn="ctr">
              <a:lnSpc>
                <a:spcPct val="125000"/>
              </a:lnSpc>
              <a:spcBef>
                <a:spcPts val="0"/>
              </a:spcBef>
              <a:buNone/>
            </a:pPr>
            <a:r>
              <a:rPr lang="en-US" sz="2300" dirty="0" err="1" smtClean="0">
                <a:latin typeface="Cambria" pitchFamily="18" charset="0"/>
              </a:rPr>
              <a:t>Kebutuhan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pejabat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struktural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dilakukan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berdasarkan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jumlah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jabatan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struktural</a:t>
            </a:r>
            <a:r>
              <a:rPr lang="en-US" sz="2300" dirty="0" smtClean="0">
                <a:latin typeface="Cambria" pitchFamily="18" charset="0"/>
              </a:rPr>
              <a:t> yang </a:t>
            </a:r>
            <a:r>
              <a:rPr lang="en-US" sz="2300" dirty="0" err="1" smtClean="0">
                <a:latin typeface="Cambria" pitchFamily="18" charset="0"/>
              </a:rPr>
              <a:t>terdapat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dalam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struktur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organisasi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tata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kerja</a:t>
            </a:r>
            <a:r>
              <a:rPr lang="en-US" sz="2300" dirty="0" smtClean="0">
                <a:latin typeface="Cambria" pitchFamily="18" charset="0"/>
              </a:rPr>
              <a:t> yang </a:t>
            </a:r>
            <a:r>
              <a:rPr lang="en-US" sz="2300" dirty="0" err="1" smtClean="0">
                <a:latin typeface="Cambria" pitchFamily="18" charset="0"/>
              </a:rPr>
              <a:t>telah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ditetapkan</a:t>
            </a:r>
            <a:r>
              <a:rPr lang="en-US" sz="2300" dirty="0" smtClean="0">
                <a:latin typeface="Cambria" pitchFamily="18" charset="0"/>
              </a:rPr>
              <a:t>.</a:t>
            </a:r>
            <a:endParaRPr lang="en-US" sz="1200" dirty="0" smtClean="0">
              <a:latin typeface="Cambria" pitchFamily="18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249380" y="3429000"/>
            <a:ext cx="8610600" cy="2895600"/>
            <a:chOff x="304800" y="3276600"/>
            <a:chExt cx="8610600" cy="2895600"/>
          </a:xfrm>
        </p:grpSpPr>
        <p:sp>
          <p:nvSpPr>
            <p:cNvPr id="6" name="Rectangle 5"/>
            <p:cNvSpPr/>
            <p:nvPr/>
          </p:nvSpPr>
          <p:spPr>
            <a:xfrm>
              <a:off x="3913910" y="3276600"/>
              <a:ext cx="1371600" cy="457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927765" y="4495800"/>
              <a:ext cx="1371600" cy="457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816435" y="4495800"/>
              <a:ext cx="1371600" cy="457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18310" y="4495800"/>
              <a:ext cx="1371600" cy="457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4800" y="5715000"/>
              <a:ext cx="1371600" cy="457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752600" y="5715000"/>
              <a:ext cx="1371600" cy="457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200400" y="5715000"/>
              <a:ext cx="1371600" cy="457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48200" y="5715000"/>
              <a:ext cx="1371600" cy="457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096000" y="5715000"/>
              <a:ext cx="1371600" cy="457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543800" y="5715000"/>
              <a:ext cx="1371600" cy="457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>
              <a:stCxn id="10" idx="2"/>
            </p:cNvCxnSpPr>
            <p:nvPr/>
          </p:nvCxnSpPr>
          <p:spPr>
            <a:xfrm rot="5400000">
              <a:off x="1513610" y="5143500"/>
              <a:ext cx="3810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990600" y="5334000"/>
              <a:ext cx="14478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11" idx="0"/>
            </p:cNvCxnSpPr>
            <p:nvPr/>
          </p:nvCxnSpPr>
          <p:spPr>
            <a:xfrm rot="5400000" flipH="1" flipV="1">
              <a:off x="800100" y="5524500"/>
              <a:ext cx="3810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2" idx="0"/>
            </p:cNvCxnSpPr>
            <p:nvPr/>
          </p:nvCxnSpPr>
          <p:spPr>
            <a:xfrm rot="5400000" flipH="1" flipV="1">
              <a:off x="2247900" y="5524500"/>
              <a:ext cx="3810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4410004" y="5143500"/>
              <a:ext cx="3810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886994" y="5334000"/>
              <a:ext cx="14478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 flipH="1" flipV="1">
              <a:off x="3696494" y="5524500"/>
              <a:ext cx="3810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 flipH="1" flipV="1">
              <a:off x="5144294" y="5524500"/>
              <a:ext cx="3810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7305604" y="5142706"/>
              <a:ext cx="3810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782594" y="5333206"/>
              <a:ext cx="14478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 flipH="1" flipV="1">
              <a:off x="6592094" y="5523706"/>
              <a:ext cx="3810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 flipH="1" flipV="1">
              <a:off x="8039894" y="5523706"/>
              <a:ext cx="3810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4409210" y="3924300"/>
              <a:ext cx="3810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704110" y="4114800"/>
              <a:ext cx="57912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 flipH="1" flipV="1">
              <a:off x="1500549" y="4304506"/>
              <a:ext cx="3810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 flipH="1" flipV="1">
              <a:off x="7310940" y="4304506"/>
              <a:ext cx="3810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4410004" y="4297586"/>
              <a:ext cx="381000" cy="158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bankerj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7440" y="4084320"/>
            <a:ext cx="2956560" cy="27736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Bernard MT Condensed" pitchFamily="18" charset="0"/>
              </a:rPr>
              <a:t>Penghitungan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Jumlah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Kebutuhan</a:t>
            </a:r>
            <a:r>
              <a:rPr lang="en-US" sz="2800" dirty="0" smtClean="0">
                <a:latin typeface="Bernard MT Condensed" pitchFamily="18" charset="0"/>
              </a:rPr>
              <a:t> PNS</a:t>
            </a:r>
            <a:r>
              <a:rPr lang="en-US" sz="3200" dirty="0" smtClean="0">
                <a:latin typeface="Bernard MT Condensed" pitchFamily="18" charset="0"/>
              </a:rPr>
              <a:t/>
            </a:r>
            <a:br>
              <a:rPr lang="en-US" sz="3200" dirty="0" smtClean="0">
                <a:latin typeface="Bernard MT Condensed" pitchFamily="18" charset="0"/>
              </a:rPr>
            </a:br>
            <a:r>
              <a:rPr lang="en-US" sz="2400" dirty="0" err="1" smtClean="0">
                <a:latin typeface="Bernard MT Condensed" pitchFamily="18" charset="0"/>
              </a:rPr>
              <a:t>Metode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Analisis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Beban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Kerja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2192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2300" b="1" dirty="0" err="1" smtClean="0">
                <a:latin typeface="Cambria" pitchFamily="18" charset="0"/>
              </a:rPr>
              <a:t>Pengertian</a:t>
            </a:r>
            <a:endParaRPr lang="en-US" sz="2300" b="1" dirty="0" smtClean="0">
              <a:latin typeface="Cambria" pitchFamily="18" charset="0"/>
            </a:endParaRPr>
          </a:p>
          <a:p>
            <a:pPr marL="45720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en-US" sz="2300" dirty="0" err="1" smtClean="0">
                <a:latin typeface="Cambria" pitchFamily="18" charset="0"/>
              </a:rPr>
              <a:t>Suatu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teknik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untuk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menentukan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jumlah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jenis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pekerjaan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suatu</a:t>
            </a:r>
            <a:r>
              <a:rPr lang="en-US" sz="2300" dirty="0" smtClean="0">
                <a:latin typeface="Cambria" pitchFamily="18" charset="0"/>
              </a:rPr>
              <a:t> unit </a:t>
            </a:r>
            <a:r>
              <a:rPr lang="en-US" sz="2300" dirty="0" err="1" smtClean="0">
                <a:latin typeface="Cambria" pitchFamily="18" charset="0"/>
              </a:rPr>
              <a:t>organisasi</a:t>
            </a:r>
            <a:r>
              <a:rPr lang="en-US" sz="2300" dirty="0" smtClean="0">
                <a:latin typeface="Cambria" pitchFamily="18" charset="0"/>
              </a:rPr>
              <a:t> / </a:t>
            </a:r>
            <a:r>
              <a:rPr lang="en-US" sz="2300" dirty="0" err="1" smtClean="0">
                <a:latin typeface="Cambria" pitchFamily="18" charset="0"/>
              </a:rPr>
              <a:t>pemegang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jabatan</a:t>
            </a:r>
            <a:r>
              <a:rPr lang="en-US" sz="2300" dirty="0" smtClean="0">
                <a:latin typeface="Cambria" pitchFamily="18" charset="0"/>
              </a:rPr>
              <a:t> yang </a:t>
            </a:r>
            <a:r>
              <a:rPr lang="en-US" sz="2300" dirty="0" err="1" smtClean="0">
                <a:latin typeface="Cambria" pitchFamily="18" charset="0"/>
              </a:rPr>
              <a:t>dilakukan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secara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sistematis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dengan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menggunakan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pendekatan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tertentu</a:t>
            </a:r>
            <a:r>
              <a:rPr lang="en-US" sz="2300" dirty="0" smtClean="0">
                <a:latin typeface="Cambria" pitchFamily="18" charset="0"/>
              </a:rPr>
              <a:t>.</a:t>
            </a:r>
          </a:p>
          <a:p>
            <a:pPr marL="457200" indent="0">
              <a:lnSpc>
                <a:spcPct val="125000"/>
              </a:lnSpc>
              <a:spcBef>
                <a:spcPts val="0"/>
              </a:spcBef>
              <a:buNone/>
            </a:pPr>
            <a:endParaRPr lang="en-US" sz="1200" dirty="0" smtClean="0">
              <a:latin typeface="Cambria" pitchFamily="18" charset="0"/>
            </a:endParaRPr>
          </a:p>
          <a:p>
            <a:pPr marL="4572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2300" b="1" dirty="0" err="1" smtClean="0">
                <a:latin typeface="Cambria" pitchFamily="18" charset="0"/>
              </a:rPr>
              <a:t>Pendekatan</a:t>
            </a:r>
            <a:r>
              <a:rPr lang="en-US" sz="2300" b="1" dirty="0" smtClean="0">
                <a:latin typeface="Cambria" pitchFamily="18" charset="0"/>
              </a:rPr>
              <a:t> </a:t>
            </a:r>
            <a:r>
              <a:rPr lang="en-US" sz="2300" b="1" dirty="0" err="1" smtClean="0">
                <a:latin typeface="Cambria" pitchFamily="18" charset="0"/>
              </a:rPr>
              <a:t>Analisis</a:t>
            </a:r>
            <a:r>
              <a:rPr lang="en-US" sz="2300" b="1" dirty="0" smtClean="0">
                <a:latin typeface="Cambria" pitchFamily="18" charset="0"/>
              </a:rPr>
              <a:t> </a:t>
            </a:r>
            <a:r>
              <a:rPr lang="en-US" sz="2300" b="1" dirty="0" err="1" smtClean="0">
                <a:latin typeface="Cambria" pitchFamily="18" charset="0"/>
              </a:rPr>
              <a:t>Beban</a:t>
            </a:r>
            <a:r>
              <a:rPr lang="en-US" sz="2300" b="1" dirty="0" smtClean="0">
                <a:latin typeface="Cambria" pitchFamily="18" charset="0"/>
              </a:rPr>
              <a:t> </a:t>
            </a:r>
            <a:r>
              <a:rPr lang="en-US" sz="2300" b="1" dirty="0" err="1" smtClean="0">
                <a:latin typeface="Cambria" pitchFamily="18" charset="0"/>
              </a:rPr>
              <a:t>Kerja</a:t>
            </a:r>
            <a:endParaRPr lang="en-US" sz="2300" b="1" dirty="0" smtClean="0">
              <a:latin typeface="Cambria" pitchFamily="18" charset="0"/>
            </a:endParaRPr>
          </a:p>
          <a:p>
            <a:pPr marL="9144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300" dirty="0" err="1" smtClean="0">
                <a:latin typeface="Cambria" pitchFamily="18" charset="0"/>
              </a:rPr>
              <a:t>Hasil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Kerja</a:t>
            </a:r>
            <a:endParaRPr lang="en-US" sz="2300" dirty="0" smtClean="0">
              <a:latin typeface="Cambria" pitchFamily="18" charset="0"/>
            </a:endParaRPr>
          </a:p>
          <a:p>
            <a:pPr marL="9144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300" dirty="0" err="1" smtClean="0">
                <a:latin typeface="Cambria" pitchFamily="18" charset="0"/>
              </a:rPr>
              <a:t>Objek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Kerja</a:t>
            </a:r>
            <a:endParaRPr lang="en-US" sz="2300" dirty="0" smtClean="0">
              <a:latin typeface="Cambria" pitchFamily="18" charset="0"/>
            </a:endParaRPr>
          </a:p>
          <a:p>
            <a:pPr marL="9144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300" dirty="0" err="1" smtClean="0">
                <a:latin typeface="Cambria" pitchFamily="18" charset="0"/>
              </a:rPr>
              <a:t>Peralatan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Kerja</a:t>
            </a:r>
            <a:endParaRPr lang="en-US" sz="2300" dirty="0" smtClean="0">
              <a:latin typeface="Cambria" pitchFamily="18" charset="0"/>
            </a:endParaRPr>
          </a:p>
          <a:p>
            <a:pPr marL="9144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300" dirty="0" err="1" smtClean="0">
                <a:latin typeface="Cambria" pitchFamily="18" charset="0"/>
              </a:rPr>
              <a:t>Tugas</a:t>
            </a:r>
            <a:r>
              <a:rPr lang="en-US" sz="2300" dirty="0" smtClean="0">
                <a:latin typeface="Cambria" pitchFamily="18" charset="0"/>
              </a:rPr>
              <a:t> per </a:t>
            </a:r>
            <a:r>
              <a:rPr lang="en-US" sz="2300" dirty="0" err="1" smtClean="0">
                <a:latin typeface="Cambria" pitchFamily="18" charset="0"/>
              </a:rPr>
              <a:t>Tugas</a:t>
            </a:r>
            <a:endParaRPr lang="en-US" sz="2300" dirty="0" smtClean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latin typeface="Bernard MT Condensed" pitchFamily="18" charset="0"/>
              </a:rPr>
              <a:t>Contoh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Analisis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Beban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Kerja</a:t>
            </a:r>
            <a:r>
              <a:rPr lang="en-US" sz="3200" dirty="0" smtClean="0">
                <a:latin typeface="Bernard MT Condensed" pitchFamily="18" charset="0"/>
              </a:rPr>
              <a:t> (1)</a:t>
            </a:r>
            <a:endParaRPr lang="en-US" sz="24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8382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10668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1800" b="1" dirty="0" err="1" smtClean="0">
                <a:latin typeface="Cambria" pitchFamily="18" charset="0"/>
              </a:rPr>
              <a:t>Pendekatan</a:t>
            </a:r>
            <a:r>
              <a:rPr lang="en-US" sz="1800" b="1" dirty="0" smtClean="0">
                <a:latin typeface="Cambria" pitchFamily="18" charset="0"/>
              </a:rPr>
              <a:t> </a:t>
            </a:r>
            <a:r>
              <a:rPr lang="en-US" sz="1800" b="1" dirty="0" err="1" smtClean="0">
                <a:latin typeface="Cambria" pitchFamily="18" charset="0"/>
              </a:rPr>
              <a:t>Tugas</a:t>
            </a:r>
            <a:r>
              <a:rPr lang="en-US" sz="1800" b="1" dirty="0" smtClean="0">
                <a:latin typeface="Cambria" pitchFamily="18" charset="0"/>
              </a:rPr>
              <a:t> per </a:t>
            </a:r>
            <a:r>
              <a:rPr lang="en-US" sz="1800" b="1" dirty="0" err="1" smtClean="0">
                <a:latin typeface="Cambria" pitchFamily="18" charset="0"/>
              </a:rPr>
              <a:t>Tugas</a:t>
            </a:r>
            <a:endParaRPr lang="en-US" sz="1800" b="1" dirty="0" smtClean="0">
              <a:latin typeface="Cambria" pitchFamily="18" charset="0"/>
            </a:endParaRPr>
          </a:p>
          <a:p>
            <a:pPr marL="0" indent="0">
              <a:lnSpc>
                <a:spcPct val="125000"/>
              </a:lnSpc>
              <a:spcBef>
                <a:spcPts val="0"/>
              </a:spcBef>
              <a:buNone/>
            </a:pPr>
            <a:endParaRPr lang="en-US" sz="600" dirty="0" smtClean="0">
              <a:latin typeface="Cambria" pitchFamily="18" charset="0"/>
            </a:endParaRPr>
          </a:p>
          <a:p>
            <a:pPr mar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en-US" sz="1800" dirty="0" err="1" smtClean="0">
                <a:latin typeface="Cambria" pitchFamily="18" charset="0"/>
              </a:rPr>
              <a:t>Jabatan</a:t>
            </a:r>
            <a:r>
              <a:rPr lang="en-US" sz="1800" dirty="0" smtClean="0">
                <a:latin typeface="Cambria" pitchFamily="18" charset="0"/>
              </a:rPr>
              <a:t> : </a:t>
            </a:r>
            <a:r>
              <a:rPr lang="en-US" sz="1800" dirty="0" err="1" smtClean="0">
                <a:latin typeface="Cambria" pitchFamily="18" charset="0"/>
              </a:rPr>
              <a:t>Pengolah</a:t>
            </a:r>
            <a:r>
              <a:rPr lang="en-US" sz="1800" dirty="0" smtClean="0">
                <a:latin typeface="Cambria" pitchFamily="18" charset="0"/>
              </a:rPr>
              <a:t> Data </a:t>
            </a:r>
            <a:r>
              <a:rPr lang="en-US" sz="1800" dirty="0" err="1" smtClean="0">
                <a:latin typeface="Cambria" pitchFamily="18" charset="0"/>
              </a:rPr>
              <a:t>Formasi</a:t>
            </a:r>
            <a:endParaRPr lang="en-US" sz="1800" dirty="0" smtClean="0">
              <a:latin typeface="Cambria" pitchFamily="18" charset="0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533400" y="1873412"/>
          <a:ext cx="8138160" cy="475598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57200"/>
                <a:gridCol w="3017520"/>
                <a:gridCol w="914400"/>
                <a:gridCol w="914400"/>
                <a:gridCol w="914400"/>
                <a:gridCol w="914400"/>
                <a:gridCol w="1005840"/>
              </a:tblGrid>
              <a:tr h="91550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Uraian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Tugas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Hasil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Kerja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Waktu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Penye-lesaian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Rata</a:t>
                      </a:r>
                      <a:r>
                        <a:rPr lang="en-US" sz="1200" b="1" baseline="30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200" b="1" baseline="30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Waktu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Kerja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Efektif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Volume/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Beban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Kerja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Pegawai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yg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Dibutuh-kan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241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Memeriksa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data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usulan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formasi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yang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disampaikan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oleh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Instansi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Pusat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Daerah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sudah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sesuai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dengan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format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formulir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yang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ditentukan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agar data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akurat</a:t>
                      </a:r>
                      <a:endParaRPr lang="en-US" sz="11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Laporan</a:t>
                      </a:r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Checklist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15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menit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72.000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menit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600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Instansi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0,125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241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Menginventarisasi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data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usulan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formasi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yang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disampaikan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oleh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Instansi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Pusat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Daerah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dengan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cara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mengelompokkan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sesuai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dengan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instansi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jabatannya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agar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memudahkan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dalam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pencarian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data</a:t>
                      </a:r>
                      <a:endParaRPr lang="en-US" sz="11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Rekap</a:t>
                      </a:r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Data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menit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72.000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menit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600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Instansi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0,250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241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Mengolah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data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usulan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formasi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berdasarkan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jenis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jabatan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untuk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membuat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bahan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pertimbangan</a:t>
                      </a:r>
                      <a:endParaRPr lang="en-US" sz="11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Informasi</a:t>
                      </a:r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per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Jenis</a:t>
                      </a:r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Jabatan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45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menit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72.000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menit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600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Instansi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0,375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241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Memberikan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informasi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yang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dibutuhkan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Penganalisis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Formasi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Pegawai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berdasarkan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data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usul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formasi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sebagai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bahan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pembuatan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kebijakan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formasi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pertimbangan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alokasi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tambahan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formasi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pegawai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Instansi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Pusat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Daerah</a:t>
                      </a:r>
                      <a:endParaRPr lang="en-US" sz="105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Laporan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45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menit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72.000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menit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600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Instansi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0,375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latin typeface="Bernard MT Condensed" pitchFamily="18" charset="0"/>
              </a:rPr>
              <a:t>Contoh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Analisis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Beban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Kerja</a:t>
            </a:r>
            <a:r>
              <a:rPr lang="en-US" sz="3200" dirty="0" smtClean="0">
                <a:latin typeface="Bernard MT Condensed" pitchFamily="18" charset="0"/>
              </a:rPr>
              <a:t> (2)</a:t>
            </a:r>
            <a:endParaRPr lang="en-US" sz="24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8382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533400" y="1143000"/>
          <a:ext cx="8138160" cy="494551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57200"/>
                <a:gridCol w="3017520"/>
                <a:gridCol w="914400"/>
                <a:gridCol w="914400"/>
                <a:gridCol w="914400"/>
                <a:gridCol w="914400"/>
                <a:gridCol w="1005840"/>
              </a:tblGrid>
              <a:tr h="91550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Uraian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Tugas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Hasil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Kerja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Waktu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Penye-lesaian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Rata</a:t>
                      </a:r>
                      <a:r>
                        <a:rPr lang="en-US" sz="1200" b="1" baseline="300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200" b="1" baseline="30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Waktu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Kerja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Efektif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Volume/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Beban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Kerja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Pegawai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yg</a:t>
                      </a: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b="1" dirty="0" err="1" smtClean="0">
                          <a:latin typeface="Arial" pitchFamily="34" charset="0"/>
                          <a:cs typeface="Arial" pitchFamily="34" charset="0"/>
                        </a:rPr>
                        <a:t>Dibutuh-kan</a:t>
                      </a:r>
                      <a:endParaRPr lang="en-US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37241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Membuat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konsep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pertimbangan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Kepala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BKN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mengenai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alokasi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tambahan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formasi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pegawai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Instansi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Pusat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Daerah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berdasarkan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data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usul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formasi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sebagai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bahan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pertimbangan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teknis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Kepala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BKN</a:t>
                      </a:r>
                      <a:endParaRPr lang="en-US" sz="10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Draft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Pertim-bangan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3.000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menit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72.000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menit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0,042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241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Membuat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laporan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statistik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mingguan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mengenai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formasi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pegawai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Instansi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Pusat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Daerah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berdasarkan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data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usul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formasi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untuk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diserahkan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kepada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atasan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langsung</a:t>
                      </a:r>
                      <a:endParaRPr lang="en-US" sz="105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Laporan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menit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1.500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menit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0,040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241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Memelihara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database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formasi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pegawai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dengan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cara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menyimpan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memperbaharui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memproteksi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data agar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tetap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akurat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dan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terjaga</a:t>
                      </a:r>
                      <a:r>
                        <a:rPr lang="en-US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kerahasiaannya</a:t>
                      </a:r>
                      <a:endParaRPr lang="en-US" sz="11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Kegiatan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menit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6.000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menit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0,005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241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kern="1200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Melaksanakan tugas kedinasan lain yang diperintahkan oleh atasan baik lisan maupun tertulis untuk kelancaran pelaksanaan tugas</a:t>
                      </a:r>
                      <a:endParaRPr lang="en-US" sz="11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Kegiatan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menit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300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menit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 </a:t>
                      </a:r>
                      <a:r>
                        <a:rPr lang="en-US" sz="1200" b="0" dirty="0" err="1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Tugas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0,300</a:t>
                      </a:r>
                      <a:endParaRPr lang="en-US" sz="1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2410">
                <a:tc gridSpan="6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JUMLAH</a:t>
                      </a:r>
                      <a:endParaRPr lang="en-US" sz="11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l"/>
                      <a:endParaRPr lang="en-US" sz="11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1,512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Bernard MT Condensed" pitchFamily="18" charset="0"/>
              </a:rPr>
              <a:t>Penghitungan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Jumlah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Kebutuhan</a:t>
            </a:r>
            <a:r>
              <a:rPr lang="en-US" sz="2800" dirty="0" smtClean="0">
                <a:latin typeface="Bernard MT Condensed" pitchFamily="18" charset="0"/>
              </a:rPr>
              <a:t> PNS</a:t>
            </a:r>
            <a:r>
              <a:rPr lang="en-US" sz="3200" dirty="0" smtClean="0">
                <a:latin typeface="Bernard MT Condensed" pitchFamily="18" charset="0"/>
              </a:rPr>
              <a:t/>
            </a:r>
            <a:br>
              <a:rPr lang="en-US" sz="3200" dirty="0" smtClean="0">
                <a:latin typeface="Bernard MT Condensed" pitchFamily="18" charset="0"/>
              </a:rPr>
            </a:br>
            <a:r>
              <a:rPr lang="en-US" sz="2400" dirty="0" err="1" smtClean="0">
                <a:latin typeface="Bernard MT Condensed" pitchFamily="18" charset="0"/>
              </a:rPr>
              <a:t>Metode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Pemberian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Indeks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2192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524000"/>
          <a:ext cx="8243053" cy="4035546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{5DA37D80-6434-44D0-A028-1B22A696006F}</a:tableStyleId>
              </a:tblPr>
              <a:tblGrid>
                <a:gridCol w="5029200"/>
                <a:gridCol w="3213853"/>
              </a:tblGrid>
              <a:tr h="560826">
                <a:tc>
                  <a:txBody>
                    <a:bodyPr/>
                    <a:lstStyle/>
                    <a:p>
                      <a:pPr marL="1371600" indent="-13716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43000" algn="l"/>
                        </a:tabLst>
                      </a:pPr>
                      <a:r>
                        <a:rPr lang="id-ID" sz="18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Jenis Jabatan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id-ID" sz="18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Indeks </a:t>
                      </a:r>
                      <a:r>
                        <a:rPr lang="id-ID" sz="18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Kebutuhan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 </a:t>
                      </a:r>
                      <a:r>
                        <a:rPr lang="id-ID" sz="18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Pegawai</a:t>
                      </a:r>
                      <a:endParaRPr lang="en-US" sz="18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57200">
                <a:tc gridSpan="2"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143000" algn="l"/>
                          <a:tab pos="1143000" algn="l"/>
                        </a:tabLst>
                      </a:pPr>
                      <a:endParaRPr lang="en-US" sz="400" dirty="0" smtClean="0">
                        <a:latin typeface="Cambria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143000" algn="l"/>
                          <a:tab pos="1143000" algn="l"/>
                        </a:tabLst>
                      </a:pPr>
                      <a:r>
                        <a:rPr lang="id-ID" sz="1800" dirty="0" smtClean="0">
                          <a:latin typeface="Cambria" pitchFamily="18" charset="0"/>
                        </a:rPr>
                        <a:t>Tidak </a:t>
                      </a:r>
                      <a:r>
                        <a:rPr lang="id-ID" sz="1800" dirty="0">
                          <a:latin typeface="Cambria" pitchFamily="18" charset="0"/>
                        </a:rPr>
                        <a:t>memberikan pelayanan langsung pada masyarakat: </a:t>
                      </a:r>
                      <a:endParaRPr lang="en-US" sz="18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371600" indent="-13716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43000" algn="l"/>
                          <a:tab pos="1143000" algn="l"/>
                        </a:tabLst>
                      </a:pPr>
                      <a:endParaRPr lang="id-ID" sz="18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690563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  <a:tabLst/>
                      </a:pPr>
                      <a:endParaRPr lang="en-US" sz="400" dirty="0" smtClean="0">
                        <a:latin typeface="Cambria" pitchFamily="18" charset="0"/>
                      </a:endParaRPr>
                    </a:p>
                    <a:p>
                      <a:pPr marL="690563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/>
                        <a:tabLst/>
                      </a:pPr>
                      <a:r>
                        <a:rPr lang="en-US" sz="1800" dirty="0" smtClean="0">
                          <a:latin typeface="Cambria" pitchFamily="18" charset="0"/>
                        </a:rPr>
                        <a:t>E</a:t>
                      </a:r>
                      <a:r>
                        <a:rPr lang="id-ID" sz="1800" dirty="0" smtClean="0">
                          <a:latin typeface="Cambria" pitchFamily="18" charset="0"/>
                        </a:rPr>
                        <a:t>selon </a:t>
                      </a:r>
                      <a:r>
                        <a:rPr lang="id-ID" sz="1800" dirty="0">
                          <a:latin typeface="Cambria" pitchFamily="18" charset="0"/>
                        </a:rPr>
                        <a:t>IV atau Eselon V teknis </a:t>
                      </a:r>
                      <a:endParaRPr lang="en-US" sz="18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71600" indent="-13716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1143000" algn="l"/>
                        </a:tabLst>
                      </a:pPr>
                      <a:endParaRPr lang="en-US" sz="400" dirty="0" smtClean="0">
                        <a:latin typeface="Cambria" pitchFamily="18" charset="0"/>
                      </a:endParaRPr>
                    </a:p>
                    <a:p>
                      <a:pPr marL="1371600" indent="-13716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1143000" algn="l"/>
                        </a:tabLst>
                      </a:pPr>
                      <a:r>
                        <a:rPr lang="id-ID" sz="1800" dirty="0" smtClean="0">
                          <a:latin typeface="Cambria" pitchFamily="18" charset="0"/>
                        </a:rPr>
                        <a:t>paling </a:t>
                      </a:r>
                      <a:r>
                        <a:rPr lang="id-ID" sz="1800" dirty="0">
                          <a:latin typeface="Cambria" pitchFamily="18" charset="0"/>
                        </a:rPr>
                        <a:t>banyak 2 (dua) orang</a:t>
                      </a:r>
                      <a:endParaRPr lang="en-US" sz="18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690562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 startAt="2"/>
                        <a:tabLst/>
                      </a:pPr>
                      <a:endParaRPr lang="en-US" sz="400" dirty="0" smtClean="0">
                        <a:latin typeface="Cambria" pitchFamily="18" charset="0"/>
                      </a:endParaRPr>
                    </a:p>
                    <a:p>
                      <a:pPr marL="690562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 startAt="2"/>
                        <a:tabLst/>
                      </a:pPr>
                      <a:r>
                        <a:rPr lang="id-ID" sz="1800" dirty="0" smtClean="0">
                          <a:latin typeface="Cambria" pitchFamily="18" charset="0"/>
                        </a:rPr>
                        <a:t>Eselon </a:t>
                      </a:r>
                      <a:r>
                        <a:rPr lang="id-ID" sz="1800" dirty="0">
                          <a:latin typeface="Cambria" pitchFamily="18" charset="0"/>
                        </a:rPr>
                        <a:t>III teknis terendah</a:t>
                      </a:r>
                      <a:endParaRPr lang="en-US" sz="18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71600" indent="-13716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1143000" algn="l"/>
                        </a:tabLst>
                      </a:pPr>
                      <a:endParaRPr lang="en-US" sz="400" dirty="0" smtClean="0">
                        <a:latin typeface="Cambria" pitchFamily="18" charset="0"/>
                      </a:endParaRPr>
                    </a:p>
                    <a:p>
                      <a:pPr marL="1371600" indent="-13716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1143000" algn="l"/>
                        </a:tabLst>
                      </a:pPr>
                      <a:r>
                        <a:rPr lang="id-ID" sz="1800" dirty="0" smtClean="0">
                          <a:latin typeface="Cambria" pitchFamily="18" charset="0"/>
                        </a:rPr>
                        <a:t>paling </a:t>
                      </a:r>
                      <a:r>
                        <a:rPr lang="id-ID" sz="1800" dirty="0">
                          <a:latin typeface="Cambria" pitchFamily="18" charset="0"/>
                        </a:rPr>
                        <a:t>banyak </a:t>
                      </a:r>
                      <a:r>
                        <a:rPr lang="en-US" sz="1800" dirty="0" smtClean="0">
                          <a:latin typeface="Cambria" pitchFamily="18" charset="0"/>
                        </a:rPr>
                        <a:t>5</a:t>
                      </a:r>
                      <a:r>
                        <a:rPr lang="id-ID" sz="1800" dirty="0" smtClean="0">
                          <a:latin typeface="Cambria" pitchFamily="18" charset="0"/>
                        </a:rPr>
                        <a:t> (</a:t>
                      </a:r>
                      <a:r>
                        <a:rPr lang="en-US" sz="1800" dirty="0" smtClean="0">
                          <a:latin typeface="Cambria" pitchFamily="18" charset="0"/>
                        </a:rPr>
                        <a:t>lima</a:t>
                      </a:r>
                      <a:r>
                        <a:rPr lang="id-ID" sz="1800" dirty="0" smtClean="0">
                          <a:latin typeface="Cambria" pitchFamily="18" charset="0"/>
                        </a:rPr>
                        <a:t>) </a:t>
                      </a:r>
                      <a:r>
                        <a:rPr lang="id-ID" sz="1800" dirty="0">
                          <a:latin typeface="Cambria" pitchFamily="18" charset="0"/>
                        </a:rPr>
                        <a:t>orang</a:t>
                      </a:r>
                      <a:endParaRPr lang="en-US" sz="18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690563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 startAt="3"/>
                        <a:tabLst/>
                      </a:pPr>
                      <a:endParaRPr lang="en-US" sz="400" dirty="0" smtClean="0">
                        <a:latin typeface="Cambria" pitchFamily="18" charset="0"/>
                      </a:endParaRPr>
                    </a:p>
                    <a:p>
                      <a:pPr marL="690563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 startAt="3"/>
                        <a:tabLst/>
                      </a:pPr>
                      <a:r>
                        <a:rPr lang="id-ID" sz="1800" dirty="0" smtClean="0">
                          <a:latin typeface="Cambria" pitchFamily="18" charset="0"/>
                        </a:rPr>
                        <a:t>Kesekretariatan </a:t>
                      </a:r>
                      <a:r>
                        <a:rPr lang="id-ID" sz="1800" dirty="0">
                          <a:latin typeface="Cambria" pitchFamily="18" charset="0"/>
                        </a:rPr>
                        <a:t>Eselon IV </a:t>
                      </a:r>
                      <a:r>
                        <a:rPr lang="en-US" sz="1800" dirty="0" smtClean="0">
                          <a:latin typeface="Cambria" pitchFamily="18" charset="0"/>
                        </a:rPr>
                        <a:t>/</a:t>
                      </a:r>
                      <a:r>
                        <a:rPr lang="id-ID" sz="1800" dirty="0" smtClean="0">
                          <a:latin typeface="Cambria" pitchFamily="18" charset="0"/>
                        </a:rPr>
                        <a:t> Eselon </a:t>
                      </a:r>
                      <a:r>
                        <a:rPr lang="id-ID" sz="1800" dirty="0">
                          <a:latin typeface="Cambria" pitchFamily="18" charset="0"/>
                        </a:rPr>
                        <a:t>V</a:t>
                      </a:r>
                      <a:endParaRPr lang="en-US" sz="18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71600" indent="-13716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1143000" algn="l"/>
                        </a:tabLst>
                      </a:pPr>
                      <a:endParaRPr lang="en-US" sz="400" dirty="0" smtClean="0">
                        <a:latin typeface="Cambria" pitchFamily="18" charset="0"/>
                      </a:endParaRPr>
                    </a:p>
                    <a:p>
                      <a:pPr marL="1371600" indent="-13716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1143000" algn="l"/>
                        </a:tabLst>
                      </a:pPr>
                      <a:r>
                        <a:rPr lang="id-ID" sz="1800" dirty="0" smtClean="0">
                          <a:latin typeface="Cambria" pitchFamily="18" charset="0"/>
                        </a:rPr>
                        <a:t>paling </a:t>
                      </a:r>
                      <a:r>
                        <a:rPr lang="id-ID" sz="1800" dirty="0">
                          <a:latin typeface="Cambria" pitchFamily="18" charset="0"/>
                        </a:rPr>
                        <a:t>banyak </a:t>
                      </a:r>
                      <a:r>
                        <a:rPr lang="en-US" sz="1800" dirty="0" smtClean="0">
                          <a:latin typeface="Cambria" pitchFamily="18" charset="0"/>
                        </a:rPr>
                        <a:t>5</a:t>
                      </a:r>
                      <a:r>
                        <a:rPr lang="id-ID" sz="1800" dirty="0" smtClean="0">
                          <a:latin typeface="Cambria" pitchFamily="18" charset="0"/>
                        </a:rPr>
                        <a:t> (</a:t>
                      </a:r>
                      <a:r>
                        <a:rPr lang="en-US" sz="1800" dirty="0" smtClean="0">
                          <a:latin typeface="Cambria" pitchFamily="18" charset="0"/>
                        </a:rPr>
                        <a:t>lima</a:t>
                      </a:r>
                      <a:r>
                        <a:rPr lang="id-ID" sz="1800" dirty="0" smtClean="0">
                          <a:latin typeface="Cambria" pitchFamily="18" charset="0"/>
                        </a:rPr>
                        <a:t>) </a:t>
                      </a:r>
                      <a:r>
                        <a:rPr lang="id-ID" sz="1800" dirty="0">
                          <a:latin typeface="Cambria" pitchFamily="18" charset="0"/>
                        </a:rPr>
                        <a:t>orang</a:t>
                      </a:r>
                      <a:endParaRPr lang="en-US" sz="18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690563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 startAt="4"/>
                        <a:tabLst/>
                      </a:pPr>
                      <a:endParaRPr lang="en-US" sz="400" dirty="0" smtClean="0">
                        <a:latin typeface="Cambria" pitchFamily="18" charset="0"/>
                      </a:endParaRPr>
                    </a:p>
                    <a:p>
                      <a:pPr marL="690563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eriod" startAt="4"/>
                        <a:tabLst/>
                      </a:pPr>
                      <a:r>
                        <a:rPr lang="id-ID" sz="1800" dirty="0" smtClean="0">
                          <a:latin typeface="Cambria" pitchFamily="18" charset="0"/>
                        </a:rPr>
                        <a:t>Kesekretariatan </a:t>
                      </a:r>
                      <a:r>
                        <a:rPr lang="id-ID" sz="1800" dirty="0">
                          <a:latin typeface="Cambria" pitchFamily="18" charset="0"/>
                        </a:rPr>
                        <a:t>Eselon III terendah</a:t>
                      </a:r>
                      <a:endParaRPr lang="en-US" sz="18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71600" indent="-13716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1143000" algn="l"/>
                        </a:tabLst>
                      </a:pPr>
                      <a:endParaRPr lang="en-US" sz="400" dirty="0" smtClean="0">
                        <a:latin typeface="Cambria" pitchFamily="18" charset="0"/>
                      </a:endParaRPr>
                    </a:p>
                    <a:p>
                      <a:pPr marL="1371600" indent="-13716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1143000" algn="l"/>
                        </a:tabLst>
                      </a:pPr>
                      <a:r>
                        <a:rPr lang="id-ID" sz="1800" dirty="0" smtClean="0">
                          <a:latin typeface="Cambria" pitchFamily="18" charset="0"/>
                        </a:rPr>
                        <a:t>paling </a:t>
                      </a:r>
                      <a:r>
                        <a:rPr lang="id-ID" sz="1800" dirty="0">
                          <a:latin typeface="Cambria" pitchFamily="18" charset="0"/>
                        </a:rPr>
                        <a:t>banyak </a:t>
                      </a:r>
                      <a:r>
                        <a:rPr lang="en-US" sz="1800" dirty="0" smtClean="0">
                          <a:latin typeface="Cambria" pitchFamily="18" charset="0"/>
                        </a:rPr>
                        <a:t>7</a:t>
                      </a:r>
                      <a:r>
                        <a:rPr lang="id-ID" sz="1800" dirty="0" smtClean="0">
                          <a:latin typeface="Cambria" pitchFamily="18" charset="0"/>
                        </a:rPr>
                        <a:t> (</a:t>
                      </a:r>
                      <a:r>
                        <a:rPr lang="en-US" sz="1800" dirty="0" err="1" smtClean="0">
                          <a:latin typeface="Cambria" pitchFamily="18" charset="0"/>
                        </a:rPr>
                        <a:t>tujuh</a:t>
                      </a:r>
                      <a:r>
                        <a:rPr lang="id-ID" sz="1800" dirty="0" smtClean="0">
                          <a:latin typeface="Cambria" pitchFamily="18" charset="0"/>
                        </a:rPr>
                        <a:t>) </a:t>
                      </a:r>
                      <a:r>
                        <a:rPr lang="id-ID" sz="1800" dirty="0">
                          <a:latin typeface="Cambria" pitchFamily="18" charset="0"/>
                        </a:rPr>
                        <a:t>orang</a:t>
                      </a:r>
                      <a:endParaRPr lang="en-US" sz="18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2"/>
                        <a:tabLst>
                          <a:tab pos="1143000" algn="l"/>
                          <a:tab pos="1143000" algn="l"/>
                        </a:tabLst>
                      </a:pPr>
                      <a:endParaRPr lang="en-US" sz="400" dirty="0" smtClean="0">
                        <a:latin typeface="Cambria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2"/>
                        <a:tabLst>
                          <a:tab pos="1143000" algn="l"/>
                          <a:tab pos="1143000" algn="l"/>
                        </a:tabLst>
                      </a:pPr>
                      <a:r>
                        <a:rPr lang="id-ID" sz="1800" dirty="0" smtClean="0">
                          <a:latin typeface="Cambria" pitchFamily="18" charset="0"/>
                        </a:rPr>
                        <a:t>Memberikan </a:t>
                      </a:r>
                      <a:r>
                        <a:rPr lang="id-ID" sz="1800" dirty="0">
                          <a:latin typeface="Cambria" pitchFamily="18" charset="0"/>
                        </a:rPr>
                        <a:t>pelayanan langsung pada masyarakat yang bersifat teknis  administratif </a:t>
                      </a:r>
                      <a:endParaRPr lang="en-US" sz="18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71600" indent="-13716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1143000" algn="l"/>
                        </a:tabLst>
                      </a:pPr>
                      <a:endParaRPr lang="en-US" sz="400" dirty="0" smtClean="0">
                        <a:latin typeface="Cambria" pitchFamily="18" charset="0"/>
                      </a:endParaRPr>
                    </a:p>
                    <a:p>
                      <a:pPr marL="1371600" indent="-13716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1143000" algn="l"/>
                        </a:tabLst>
                      </a:pPr>
                      <a:r>
                        <a:rPr lang="id-ID" sz="1800" dirty="0" smtClean="0">
                          <a:latin typeface="Cambria" pitchFamily="18" charset="0"/>
                        </a:rPr>
                        <a:t>paling </a:t>
                      </a:r>
                      <a:r>
                        <a:rPr lang="id-ID" sz="1800" dirty="0">
                          <a:latin typeface="Cambria" pitchFamily="18" charset="0"/>
                        </a:rPr>
                        <a:t>banyak </a:t>
                      </a:r>
                      <a:r>
                        <a:rPr lang="en-US" sz="1800" dirty="0" smtClean="0">
                          <a:latin typeface="Cambria" pitchFamily="18" charset="0"/>
                        </a:rPr>
                        <a:t>7</a:t>
                      </a:r>
                      <a:r>
                        <a:rPr lang="id-ID" sz="1800" dirty="0" smtClean="0">
                          <a:latin typeface="Cambria" pitchFamily="18" charset="0"/>
                        </a:rPr>
                        <a:t> (</a:t>
                      </a:r>
                      <a:r>
                        <a:rPr lang="en-US" sz="1800" dirty="0" err="1" smtClean="0">
                          <a:latin typeface="Cambria" pitchFamily="18" charset="0"/>
                        </a:rPr>
                        <a:t>tujuh</a:t>
                      </a:r>
                      <a:r>
                        <a:rPr lang="id-ID" sz="1800" dirty="0" smtClean="0">
                          <a:latin typeface="Cambria" pitchFamily="18" charset="0"/>
                        </a:rPr>
                        <a:t>) </a:t>
                      </a:r>
                      <a:r>
                        <a:rPr lang="id-ID" sz="1800" dirty="0">
                          <a:latin typeface="Cambria" pitchFamily="18" charset="0"/>
                        </a:rPr>
                        <a:t>orang</a:t>
                      </a:r>
                      <a:endParaRPr lang="en-US" sz="18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1143000" algn="l"/>
                          <a:tab pos="1143000" algn="l"/>
                        </a:tabLst>
                      </a:pPr>
                      <a:endParaRPr lang="en-US" sz="400" dirty="0" smtClean="0">
                        <a:latin typeface="Cambria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 startAt="3"/>
                        <a:tabLst>
                          <a:tab pos="1143000" algn="l"/>
                          <a:tab pos="1143000" algn="l"/>
                        </a:tabLst>
                      </a:pPr>
                      <a:r>
                        <a:rPr lang="id-ID" sz="1800" dirty="0" smtClean="0">
                          <a:latin typeface="Cambria" pitchFamily="18" charset="0"/>
                        </a:rPr>
                        <a:t>Jabatan </a:t>
                      </a:r>
                      <a:r>
                        <a:rPr lang="id-ID" sz="1800" dirty="0">
                          <a:latin typeface="Cambria" pitchFamily="18" charset="0"/>
                        </a:rPr>
                        <a:t>fungsional tertentu </a:t>
                      </a:r>
                      <a:endParaRPr lang="en-US" sz="18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71600" indent="-13716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1143000" algn="l"/>
                        </a:tabLst>
                      </a:pPr>
                      <a:endParaRPr lang="en-US" sz="400" dirty="0" smtClean="0">
                        <a:latin typeface="Cambria" pitchFamily="18" charset="0"/>
                      </a:endParaRPr>
                    </a:p>
                    <a:p>
                      <a:pPr marL="1371600" indent="-137160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143000" algn="l"/>
                          <a:tab pos="1143000" algn="l"/>
                        </a:tabLst>
                      </a:pPr>
                      <a:r>
                        <a:rPr lang="id-ID" sz="1800" dirty="0" smtClean="0">
                          <a:latin typeface="Cambria" pitchFamily="18" charset="0"/>
                        </a:rPr>
                        <a:t>Ditetapkan </a:t>
                      </a:r>
                      <a:r>
                        <a:rPr lang="id-ID" sz="1800" dirty="0">
                          <a:latin typeface="Cambria" pitchFamily="18" charset="0"/>
                        </a:rPr>
                        <a:t>Instansi Pembina</a:t>
                      </a:r>
                      <a:endParaRPr lang="en-US" sz="18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Bernard MT Condensed" pitchFamily="18" charset="0"/>
              </a:rPr>
              <a:t>Penghitungan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Jumlah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Kebutuhan</a:t>
            </a:r>
            <a:r>
              <a:rPr lang="en-US" sz="2800" dirty="0" smtClean="0">
                <a:latin typeface="Bernard MT Condensed" pitchFamily="18" charset="0"/>
              </a:rPr>
              <a:t> PNS</a:t>
            </a:r>
            <a:r>
              <a:rPr lang="en-US" sz="3200" dirty="0" smtClean="0">
                <a:latin typeface="Bernard MT Condensed" pitchFamily="18" charset="0"/>
              </a:rPr>
              <a:t/>
            </a:r>
            <a:br>
              <a:rPr lang="en-US" sz="3200" dirty="0" smtClean="0">
                <a:latin typeface="Bernard MT Condensed" pitchFamily="18" charset="0"/>
              </a:rPr>
            </a:br>
            <a:r>
              <a:rPr lang="en-US" sz="2400" dirty="0" err="1" smtClean="0">
                <a:latin typeface="Bernard MT Condensed" pitchFamily="18" charset="0"/>
              </a:rPr>
              <a:t>Tenaga</a:t>
            </a:r>
            <a:r>
              <a:rPr lang="en-US" sz="2400" dirty="0" smtClean="0">
                <a:latin typeface="Bernard MT Condensed" pitchFamily="18" charset="0"/>
              </a:rPr>
              <a:t> Guru (1)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2192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0"/>
          <p:cNvGrpSpPr/>
          <p:nvPr/>
        </p:nvGrpSpPr>
        <p:grpSpPr>
          <a:xfrm>
            <a:off x="266700" y="1489075"/>
            <a:ext cx="4071938" cy="2092325"/>
            <a:chOff x="571500" y="1000125"/>
            <a:chExt cx="4071938" cy="2092325"/>
          </a:xfrm>
        </p:grpSpPr>
        <p:sp>
          <p:nvSpPr>
            <p:cNvPr id="14" name="Rectangle 1"/>
            <p:cNvSpPr>
              <a:spLocks noChangeArrowheads="1"/>
            </p:cNvSpPr>
            <p:nvPr/>
          </p:nvSpPr>
          <p:spPr bwMode="auto">
            <a:xfrm>
              <a:off x="571500" y="1000125"/>
              <a:ext cx="4071938" cy="2092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just"/>
              <a:r>
                <a:rPr lang="en-US" b="1" u="sng">
                  <a:latin typeface="Cambria" pitchFamily="18" charset="0"/>
                  <a:cs typeface="Times New Roman" pitchFamily="18" charset="0"/>
                </a:rPr>
                <a:t>GURU TK</a:t>
              </a:r>
            </a:p>
            <a:p>
              <a:pPr algn="just"/>
              <a:endParaRPr lang="en-US" sz="1600" b="1">
                <a:latin typeface="Cambria" pitchFamily="18" charset="0"/>
                <a:cs typeface="Times New Roman" pitchFamily="18" charset="0"/>
              </a:endParaRPr>
            </a:p>
            <a:p>
              <a:pPr algn="just"/>
              <a:endParaRPr lang="en-US" sz="1600" b="1">
                <a:latin typeface="Cambria" pitchFamily="18" charset="0"/>
                <a:cs typeface="Times New Roman" pitchFamily="18" charset="0"/>
              </a:endParaRPr>
            </a:p>
            <a:p>
              <a:pPr algn="just"/>
              <a:endParaRPr lang="en-US" sz="1600" b="1">
                <a:latin typeface="Cambria" pitchFamily="18" charset="0"/>
                <a:cs typeface="Times New Roman" pitchFamily="18" charset="0"/>
              </a:endParaRPr>
            </a:p>
            <a:p>
              <a:pPr algn="just"/>
              <a:r>
                <a:rPr lang="id-ID" sz="1600" b="1">
                  <a:latin typeface="Cambria" pitchFamily="18" charset="0"/>
                  <a:cs typeface="Times New Roman" pitchFamily="18" charset="0"/>
                </a:rPr>
                <a:t>Keterangan :</a:t>
              </a:r>
              <a:endParaRPr lang="en-US" sz="1600" b="1">
                <a:latin typeface="Cambria" pitchFamily="18" charset="0"/>
                <a:cs typeface="Times New Roman" pitchFamily="18" charset="0"/>
              </a:endParaRPr>
            </a:p>
            <a:p>
              <a:pPr algn="just"/>
              <a:r>
                <a:rPr lang="id-ID" sz="1600" b="1">
                  <a:latin typeface="Cambria" pitchFamily="18" charset="0"/>
                  <a:cs typeface="Times New Roman" pitchFamily="18" charset="0"/>
                </a:rPr>
                <a:t>KG  	=  Kebutuhan Guru</a:t>
              </a:r>
              <a:endParaRPr lang="en-US" sz="1600" b="1">
                <a:latin typeface="Cambria" pitchFamily="18" charset="0"/>
              </a:endParaRPr>
            </a:p>
            <a:p>
              <a:pPr algn="just"/>
              <a:r>
                <a:rPr lang="id-ID" sz="1600" b="1">
                  <a:latin typeface="Cambria" pitchFamily="18" charset="0"/>
                  <a:cs typeface="Times New Roman" pitchFamily="18" charset="0"/>
                </a:rPr>
                <a:t>∑K	=</a:t>
              </a:r>
              <a:r>
                <a:rPr lang="en-US" sz="1600" b="1">
                  <a:latin typeface="Cambria" pitchFamily="18" charset="0"/>
                  <a:cs typeface="Times New Roman" pitchFamily="18" charset="0"/>
                </a:rPr>
                <a:t>  </a:t>
              </a:r>
              <a:r>
                <a:rPr lang="id-ID" sz="1600" b="1">
                  <a:latin typeface="Cambria" pitchFamily="18" charset="0"/>
                  <a:cs typeface="Times New Roman" pitchFamily="18" charset="0"/>
                </a:rPr>
                <a:t>Jumlah Rombel/Kelas</a:t>
              </a:r>
              <a:endParaRPr lang="en-US" sz="1600" b="1">
                <a:latin typeface="Cambria" pitchFamily="18" charset="0"/>
              </a:endParaRPr>
            </a:p>
            <a:p>
              <a:pPr algn="just"/>
              <a:r>
                <a:rPr lang="id-ID" sz="1600" b="1">
                  <a:latin typeface="Cambria" pitchFamily="18" charset="0"/>
                  <a:cs typeface="Times New Roman" pitchFamily="18" charset="0"/>
                </a:rPr>
                <a:t>KTK	=  Kepala TK</a:t>
              </a:r>
              <a:endParaRPr lang="id-ID" sz="1600" b="1">
                <a:latin typeface="Cambria" pitchFamily="18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42938" y="1428750"/>
              <a:ext cx="2571750" cy="571500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b="1" dirty="0">
                  <a:solidFill>
                    <a:schemeClr val="tx1"/>
                  </a:solidFill>
                  <a:latin typeface="Cambria" pitchFamily="18" charset="0"/>
                  <a:cs typeface="Arial" pitchFamily="34" charset="0"/>
                </a:rPr>
                <a:t>KG = </a:t>
              </a:r>
              <a:r>
                <a:rPr lang="id-ID" b="1" dirty="0">
                  <a:solidFill>
                    <a:schemeClr val="tx1"/>
                  </a:solidFill>
                  <a:latin typeface="Cambria" pitchFamily="18" charset="0"/>
                  <a:cs typeface="Times New Roman" pitchFamily="18" charset="0"/>
                </a:rPr>
                <a:t>∑</a:t>
              </a:r>
              <a:r>
                <a:rPr lang="en-US" b="1" dirty="0">
                  <a:solidFill>
                    <a:schemeClr val="tx1"/>
                  </a:solidFill>
                  <a:latin typeface="Cambria" pitchFamily="18" charset="0"/>
                  <a:cs typeface="Times New Roman" pitchFamily="18" charset="0"/>
                </a:rPr>
                <a:t>K + 1 KTK</a:t>
              </a:r>
              <a:endParaRPr lang="en-US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endParaRPr>
            </a:p>
          </p:txBody>
        </p:sp>
      </p:grpSp>
      <p:grpSp>
        <p:nvGrpSpPr>
          <p:cNvPr id="5" name="Group 21"/>
          <p:cNvGrpSpPr/>
          <p:nvPr/>
        </p:nvGrpSpPr>
        <p:grpSpPr>
          <a:xfrm>
            <a:off x="4414838" y="1484313"/>
            <a:ext cx="4500562" cy="2554287"/>
            <a:chOff x="1928813" y="3929063"/>
            <a:chExt cx="4500562" cy="2554287"/>
          </a:xfrm>
        </p:grpSpPr>
        <p:sp>
          <p:nvSpPr>
            <p:cNvPr id="16" name="Rounded Rectangle 15"/>
            <p:cNvSpPr/>
            <p:nvPr/>
          </p:nvSpPr>
          <p:spPr>
            <a:xfrm>
              <a:off x="2000250" y="4357688"/>
              <a:ext cx="3786188" cy="571500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US" b="1" dirty="0">
                  <a:solidFill>
                    <a:schemeClr val="tx1"/>
                  </a:solidFill>
                  <a:latin typeface="Cambria" pitchFamily="18" charset="0"/>
                  <a:cs typeface="Times New Roman" pitchFamily="18" charset="0"/>
                </a:rPr>
                <a:t>KG = </a:t>
              </a:r>
              <a:r>
                <a:rPr lang="id-ID" b="1" dirty="0">
                  <a:solidFill>
                    <a:schemeClr val="tx1"/>
                  </a:solidFill>
                  <a:latin typeface="Cambria" pitchFamily="18" charset="0"/>
                  <a:cs typeface="Times New Roman" pitchFamily="18" charset="0"/>
                </a:rPr>
                <a:t>∑K + 1 KS + 1 GA + 1 GP</a:t>
              </a:r>
              <a:endParaRPr lang="en-US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endParaRPr>
            </a:p>
          </p:txBody>
        </p:sp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1928813" y="3929063"/>
              <a:ext cx="4500562" cy="2554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tabLst>
                  <a:tab pos="1314450" algn="l"/>
                </a:tabLst>
              </a:pPr>
              <a:r>
                <a:rPr lang="en-US" b="1" u="sng" dirty="0">
                  <a:latin typeface="Cambria" pitchFamily="18" charset="0"/>
                  <a:cs typeface="Times New Roman" pitchFamily="18" charset="0"/>
                </a:rPr>
                <a:t>GURU SD</a:t>
              </a:r>
            </a:p>
            <a:p>
              <a:pPr>
                <a:tabLst>
                  <a:tab pos="1314450" algn="l"/>
                </a:tabLst>
              </a:pPr>
              <a:endParaRPr lang="en-US" sz="1600" dirty="0">
                <a:latin typeface="Cambria" pitchFamily="18" charset="0"/>
                <a:cs typeface="Times New Roman" pitchFamily="18" charset="0"/>
              </a:endParaRPr>
            </a:p>
            <a:p>
              <a:pPr>
                <a:tabLst>
                  <a:tab pos="1314450" algn="l"/>
                </a:tabLst>
              </a:pPr>
              <a:endParaRPr lang="en-US" sz="1600" dirty="0">
                <a:latin typeface="Cambria" pitchFamily="18" charset="0"/>
                <a:cs typeface="Times New Roman" pitchFamily="18" charset="0"/>
              </a:endParaRPr>
            </a:p>
            <a:p>
              <a:pPr>
                <a:tabLst>
                  <a:tab pos="1314450" algn="l"/>
                </a:tabLst>
              </a:pPr>
              <a:endParaRPr lang="en-US" sz="1400" dirty="0">
                <a:latin typeface="Cambria" pitchFamily="18" charset="0"/>
                <a:cs typeface="Times New Roman" pitchFamily="18" charset="0"/>
              </a:endParaRPr>
            </a:p>
            <a:p>
              <a:pPr>
                <a:tabLst>
                  <a:tab pos="1314450" algn="l"/>
                </a:tabLst>
              </a:pPr>
              <a:r>
                <a:rPr lang="id-ID" sz="1600" b="1" dirty="0">
                  <a:latin typeface="Cambria" pitchFamily="18" charset="0"/>
                  <a:cs typeface="Times New Roman" pitchFamily="18" charset="0"/>
                </a:rPr>
                <a:t>Keterangan :</a:t>
              </a:r>
              <a:endParaRPr lang="en-US" sz="1600" b="1" dirty="0">
                <a:latin typeface="Cambria" pitchFamily="18" charset="0"/>
                <a:cs typeface="Times New Roman" pitchFamily="18" charset="0"/>
              </a:endParaRPr>
            </a:p>
            <a:p>
              <a:pPr>
                <a:tabLst>
                  <a:tab pos="1314450" algn="l"/>
                </a:tabLst>
              </a:pPr>
              <a:r>
                <a:rPr lang="id-ID" sz="1600" b="1" dirty="0">
                  <a:latin typeface="Cambria" pitchFamily="18" charset="0"/>
                  <a:cs typeface="Times New Roman" pitchFamily="18" charset="0"/>
                </a:rPr>
                <a:t>KG	= Kebutuhan Guru</a:t>
              </a:r>
              <a:endParaRPr lang="en-US" sz="1600" b="1" dirty="0">
                <a:latin typeface="Cambria" pitchFamily="18" charset="0"/>
              </a:endParaRPr>
            </a:p>
            <a:p>
              <a:pPr>
                <a:tabLst>
                  <a:tab pos="1314450" algn="l"/>
                </a:tabLst>
              </a:pPr>
              <a:r>
                <a:rPr lang="id-ID" sz="1600" b="1" dirty="0">
                  <a:latin typeface="Cambria" pitchFamily="18" charset="0"/>
                  <a:cs typeface="Times New Roman" pitchFamily="18" charset="0"/>
                </a:rPr>
                <a:t>∑K 	= Jumlah rombel/kelas</a:t>
              </a:r>
              <a:endParaRPr lang="en-US" sz="1600" b="1" dirty="0">
                <a:latin typeface="Cambria" pitchFamily="18" charset="0"/>
              </a:endParaRPr>
            </a:p>
            <a:p>
              <a:pPr>
                <a:tabLst>
                  <a:tab pos="1314450" algn="l"/>
                </a:tabLst>
              </a:pPr>
              <a:r>
                <a:rPr lang="id-ID" sz="1600" b="1" dirty="0">
                  <a:latin typeface="Cambria" pitchFamily="18" charset="0"/>
                  <a:cs typeface="Times New Roman" pitchFamily="18" charset="0"/>
                </a:rPr>
                <a:t>KS   	= Kepala Sekolah</a:t>
              </a:r>
              <a:endParaRPr lang="en-US" sz="1600" b="1" dirty="0">
                <a:latin typeface="Cambria" pitchFamily="18" charset="0"/>
              </a:endParaRPr>
            </a:p>
            <a:p>
              <a:pPr>
                <a:tabLst>
                  <a:tab pos="1314450" algn="l"/>
                </a:tabLst>
              </a:pPr>
              <a:r>
                <a:rPr lang="id-ID" sz="1600" b="1" dirty="0">
                  <a:latin typeface="Cambria" pitchFamily="18" charset="0"/>
                  <a:cs typeface="Times New Roman" pitchFamily="18" charset="0"/>
                </a:rPr>
                <a:t>GA 	= Guru Agama</a:t>
              </a:r>
            </a:p>
            <a:p>
              <a:pPr>
                <a:tabLst>
                  <a:tab pos="1314450" algn="l"/>
                </a:tabLst>
              </a:pPr>
              <a:r>
                <a:rPr lang="id-ID" sz="1600" b="1" dirty="0">
                  <a:latin typeface="Cambria" pitchFamily="18" charset="0"/>
                  <a:cs typeface="Times New Roman" pitchFamily="18" charset="0"/>
                </a:rPr>
                <a:t>GP   	= Guru Penjaskes</a:t>
              </a:r>
              <a:r>
                <a:rPr lang="en-US" sz="1600" b="1" dirty="0">
                  <a:latin typeface="Cambria" pitchFamily="18" charset="0"/>
                </a:rPr>
                <a:t> 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28600" y="4154031"/>
            <a:ext cx="5414962" cy="2246769"/>
            <a:chOff x="228600" y="4038600"/>
            <a:chExt cx="5414962" cy="2246769"/>
          </a:xfrm>
        </p:grpSpPr>
        <p:sp>
          <p:nvSpPr>
            <p:cNvPr id="23" name="Rounded Rectangle 22"/>
            <p:cNvSpPr/>
            <p:nvPr/>
          </p:nvSpPr>
          <p:spPr>
            <a:xfrm>
              <a:off x="309562" y="4495800"/>
              <a:ext cx="5257800" cy="83026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ts val="1600"/>
                </a:lnSpc>
                <a:spcAft>
                  <a:spcPts val="1000"/>
                </a:spcAft>
                <a:defRPr/>
              </a:pPr>
              <a:r>
                <a:rPr lang="en-US" b="1" dirty="0">
                  <a:solidFill>
                    <a:schemeClr val="tx1"/>
                  </a:solidFill>
                  <a:latin typeface="Cambria" pitchFamily="18" charset="0"/>
                  <a:cs typeface="Times New Roman" pitchFamily="18" charset="0"/>
                </a:rPr>
                <a:t>KG = </a:t>
              </a:r>
              <a:r>
                <a:rPr lang="id-ID" b="1" dirty="0" smtClean="0">
                  <a:solidFill>
                    <a:schemeClr val="tx1"/>
                  </a:solidFill>
                  <a:latin typeface="Cambria" pitchFamily="18" charset="0"/>
                  <a:cs typeface="Times New Roman" pitchFamily="18" charset="0"/>
                </a:rPr>
                <a:t>∑</a:t>
              </a:r>
              <a:r>
                <a:rPr lang="en-US" b="1" dirty="0" smtClean="0">
                  <a:solidFill>
                    <a:schemeClr val="tx1"/>
                  </a:solidFill>
                  <a:latin typeface="Cambria" pitchFamily="18" charset="0"/>
                  <a:cs typeface="Times New Roman" pitchFamily="18" charset="0"/>
                </a:rPr>
                <a:t> Jam </a:t>
              </a:r>
              <a:r>
                <a:rPr lang="en-US" b="1" dirty="0" err="1" smtClean="0">
                  <a:solidFill>
                    <a:schemeClr val="tx1"/>
                  </a:solidFill>
                  <a:latin typeface="Cambria" pitchFamily="18" charset="0"/>
                  <a:cs typeface="Times New Roman" pitchFamily="18" charset="0"/>
                </a:rPr>
                <a:t>Wajib</a:t>
              </a:r>
              <a:r>
                <a:rPr lang="en-US" b="1" dirty="0" smtClean="0">
                  <a:solidFill>
                    <a:schemeClr val="tx1"/>
                  </a:solidFill>
                  <a:latin typeface="Cambria" pitchFamily="18" charset="0"/>
                  <a:cs typeface="Times New Roman" pitchFamily="18" charset="0"/>
                </a:rPr>
                <a:t> </a:t>
              </a:r>
              <a:r>
                <a:rPr lang="en-US" b="1" dirty="0" err="1" smtClean="0">
                  <a:solidFill>
                    <a:schemeClr val="tx1"/>
                  </a:solidFill>
                  <a:latin typeface="Cambria" pitchFamily="18" charset="0"/>
                  <a:cs typeface="Times New Roman" pitchFamily="18" charset="0"/>
                </a:rPr>
                <a:t>Mengajar</a:t>
              </a:r>
              <a:r>
                <a:rPr lang="en-US" b="1" dirty="0" smtClean="0">
                  <a:solidFill>
                    <a:schemeClr val="tx1"/>
                  </a:solidFill>
                  <a:latin typeface="Cambria" pitchFamily="18" charset="0"/>
                  <a:cs typeface="Times New Roman" pitchFamily="18" charset="0"/>
                </a:rPr>
                <a:t>/</a:t>
              </a:r>
              <a:r>
                <a:rPr lang="en-US" b="1" dirty="0" err="1" smtClean="0">
                  <a:solidFill>
                    <a:schemeClr val="tx1"/>
                  </a:solidFill>
                  <a:latin typeface="Cambria" pitchFamily="18" charset="0"/>
                  <a:cs typeface="Times New Roman" pitchFamily="18" charset="0"/>
                </a:rPr>
                <a:t>minggu</a:t>
              </a:r>
              <a:r>
                <a:rPr lang="en-US" b="1" dirty="0" smtClean="0">
                  <a:solidFill>
                    <a:schemeClr val="tx1"/>
                  </a:solidFill>
                  <a:latin typeface="Cambria" pitchFamily="18" charset="0"/>
                  <a:cs typeface="Times New Roman" pitchFamily="18" charset="0"/>
                </a:rPr>
                <a:t> x </a:t>
              </a:r>
              <a:r>
                <a:rPr lang="id-ID" b="1" dirty="0" smtClean="0">
                  <a:solidFill>
                    <a:schemeClr val="tx1"/>
                  </a:solidFill>
                  <a:latin typeface="Cambria" pitchFamily="18" charset="0"/>
                  <a:cs typeface="Times New Roman" pitchFamily="18" charset="0"/>
                </a:rPr>
                <a:t>∑</a:t>
              </a:r>
              <a:r>
                <a:rPr lang="en-US" b="1" dirty="0" smtClean="0">
                  <a:solidFill>
                    <a:schemeClr val="tx1"/>
                  </a:solidFill>
                  <a:latin typeface="Cambria" pitchFamily="18" charset="0"/>
                  <a:cs typeface="Times New Roman" pitchFamily="18" charset="0"/>
                </a:rPr>
                <a:t> K</a:t>
              </a:r>
            </a:p>
            <a:p>
              <a:pPr algn="ctr">
                <a:lnSpc>
                  <a:spcPts val="1600"/>
                </a:lnSpc>
                <a:spcAft>
                  <a:spcPts val="1000"/>
                </a:spcAft>
                <a:defRPr/>
              </a:pPr>
              <a:r>
                <a:rPr lang="en-US" b="1" dirty="0" smtClean="0">
                  <a:solidFill>
                    <a:schemeClr val="tx1"/>
                  </a:solidFill>
                  <a:latin typeface="Cambria" pitchFamily="18" charset="0"/>
                  <a:cs typeface="Times New Roman" pitchFamily="18" charset="0"/>
                </a:rPr>
                <a:t>24 jam</a:t>
              </a:r>
              <a:endParaRPr lang="en-US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endParaRPr>
            </a:p>
          </p:txBody>
        </p:sp>
        <p:sp>
          <p:nvSpPr>
            <p:cNvPr id="24" name="Rectangle 3"/>
            <p:cNvSpPr>
              <a:spLocks noChangeArrowheads="1"/>
            </p:cNvSpPr>
            <p:nvPr/>
          </p:nvSpPr>
          <p:spPr bwMode="auto">
            <a:xfrm>
              <a:off x="228600" y="4038600"/>
              <a:ext cx="5414962" cy="22467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>
                <a:tabLst>
                  <a:tab pos="1314450" algn="l"/>
                </a:tabLst>
              </a:pPr>
              <a:r>
                <a:rPr lang="en-US" b="1" u="sng" dirty="0">
                  <a:latin typeface="Cambria" pitchFamily="18" charset="0"/>
                  <a:cs typeface="Times New Roman" pitchFamily="18" charset="0"/>
                </a:rPr>
                <a:t>GURU </a:t>
              </a:r>
              <a:r>
                <a:rPr lang="en-US" b="1" u="sng" dirty="0" smtClean="0">
                  <a:latin typeface="Cambria" pitchFamily="18" charset="0"/>
                  <a:cs typeface="Times New Roman" pitchFamily="18" charset="0"/>
                </a:rPr>
                <a:t>Mata </a:t>
              </a:r>
              <a:r>
                <a:rPr lang="en-US" b="1" u="sng" dirty="0" err="1" smtClean="0">
                  <a:latin typeface="Cambria" pitchFamily="18" charset="0"/>
                  <a:cs typeface="Times New Roman" pitchFamily="18" charset="0"/>
                </a:rPr>
                <a:t>Pelajaran</a:t>
              </a:r>
              <a:endParaRPr lang="en-US" b="1" u="sng" dirty="0">
                <a:latin typeface="Cambria" pitchFamily="18" charset="0"/>
                <a:cs typeface="Times New Roman" pitchFamily="18" charset="0"/>
              </a:endParaRPr>
            </a:p>
            <a:p>
              <a:pPr>
                <a:tabLst>
                  <a:tab pos="1314450" algn="l"/>
                </a:tabLst>
              </a:pPr>
              <a:endParaRPr lang="en-US" sz="1600" dirty="0">
                <a:latin typeface="Cambria" pitchFamily="18" charset="0"/>
                <a:cs typeface="Times New Roman" pitchFamily="18" charset="0"/>
              </a:endParaRPr>
            </a:p>
            <a:p>
              <a:pPr>
                <a:tabLst>
                  <a:tab pos="1314450" algn="l"/>
                </a:tabLst>
              </a:pPr>
              <a:endParaRPr lang="en-US" sz="1600" dirty="0">
                <a:latin typeface="Cambria" pitchFamily="18" charset="0"/>
                <a:cs typeface="Times New Roman" pitchFamily="18" charset="0"/>
              </a:endParaRPr>
            </a:p>
            <a:p>
              <a:pPr>
                <a:tabLst>
                  <a:tab pos="1314450" algn="l"/>
                </a:tabLst>
              </a:pPr>
              <a:endParaRPr lang="en-US" sz="1400" dirty="0" smtClean="0">
                <a:latin typeface="Cambria" pitchFamily="18" charset="0"/>
                <a:cs typeface="Times New Roman" pitchFamily="18" charset="0"/>
              </a:endParaRPr>
            </a:p>
            <a:p>
              <a:pPr>
                <a:tabLst>
                  <a:tab pos="1314450" algn="l"/>
                </a:tabLst>
              </a:pPr>
              <a:endParaRPr lang="en-US" sz="1400" dirty="0" smtClean="0">
                <a:latin typeface="Cambria" pitchFamily="18" charset="0"/>
                <a:cs typeface="Times New Roman" pitchFamily="18" charset="0"/>
              </a:endParaRPr>
            </a:p>
            <a:p>
              <a:pPr>
                <a:tabLst>
                  <a:tab pos="1314450" algn="l"/>
                </a:tabLst>
              </a:pPr>
              <a:endParaRPr lang="en-US" sz="1400" dirty="0">
                <a:latin typeface="Cambria" pitchFamily="18" charset="0"/>
                <a:cs typeface="Times New Roman" pitchFamily="18" charset="0"/>
              </a:endParaRPr>
            </a:p>
            <a:p>
              <a:pPr>
                <a:tabLst>
                  <a:tab pos="1314450" algn="l"/>
                </a:tabLst>
              </a:pPr>
              <a:r>
                <a:rPr lang="id-ID" sz="1600" b="1" dirty="0">
                  <a:latin typeface="Cambria" pitchFamily="18" charset="0"/>
                  <a:cs typeface="Times New Roman" pitchFamily="18" charset="0"/>
                </a:rPr>
                <a:t>Keterangan :</a:t>
              </a:r>
              <a:endParaRPr lang="en-US" sz="1600" b="1" dirty="0">
                <a:latin typeface="Cambria" pitchFamily="18" charset="0"/>
                <a:cs typeface="Times New Roman" pitchFamily="18" charset="0"/>
              </a:endParaRPr>
            </a:p>
            <a:p>
              <a:pPr>
                <a:tabLst>
                  <a:tab pos="1314450" algn="l"/>
                </a:tabLst>
              </a:pPr>
              <a:r>
                <a:rPr lang="id-ID" sz="1600" b="1" dirty="0">
                  <a:latin typeface="Cambria" pitchFamily="18" charset="0"/>
                  <a:cs typeface="Times New Roman" pitchFamily="18" charset="0"/>
                </a:rPr>
                <a:t>KG	= Kebutuhan Guru</a:t>
              </a:r>
              <a:endParaRPr lang="en-US" sz="1600" b="1" dirty="0">
                <a:latin typeface="Cambria" pitchFamily="18" charset="0"/>
              </a:endParaRPr>
            </a:p>
            <a:p>
              <a:pPr>
                <a:tabLst>
                  <a:tab pos="1314450" algn="l"/>
                </a:tabLst>
              </a:pPr>
              <a:r>
                <a:rPr lang="id-ID" sz="1600" b="1" dirty="0">
                  <a:latin typeface="Cambria" pitchFamily="18" charset="0"/>
                  <a:cs typeface="Times New Roman" pitchFamily="18" charset="0"/>
                </a:rPr>
                <a:t>∑K 	= Jumlah </a:t>
              </a:r>
              <a:r>
                <a:rPr lang="id-ID" sz="1600" b="1" dirty="0" smtClean="0">
                  <a:latin typeface="Cambria" pitchFamily="18" charset="0"/>
                  <a:cs typeface="Times New Roman" pitchFamily="18" charset="0"/>
                </a:rPr>
                <a:t>rombel/kelas</a:t>
              </a:r>
              <a:endParaRPr lang="en-US" sz="1600" b="1" dirty="0">
                <a:latin typeface="Cambria" pitchFamily="18" charset="0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1237817" y="4909847"/>
              <a:ext cx="3962400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5867400" y="4191000"/>
            <a:ext cx="3276600" cy="2590800"/>
            <a:chOff x="5867400" y="4114800"/>
            <a:chExt cx="3276600" cy="2590800"/>
          </a:xfrm>
        </p:grpSpPr>
        <p:sp>
          <p:nvSpPr>
            <p:cNvPr id="29" name="Rectangle 28"/>
            <p:cNvSpPr/>
            <p:nvPr/>
          </p:nvSpPr>
          <p:spPr>
            <a:xfrm>
              <a:off x="5867400" y="4114800"/>
              <a:ext cx="3276600" cy="25908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t"/>
            <a:lstStyle/>
            <a:p>
              <a:pPr algn="just">
                <a:tabLst>
                  <a:tab pos="1146175" algn="l"/>
                  <a:tab pos="1620838" algn="l"/>
                </a:tabLst>
                <a:defRPr/>
              </a:pPr>
              <a:r>
                <a:rPr lang="en-US" b="1" u="sng" dirty="0">
                  <a:solidFill>
                    <a:schemeClr val="tx1"/>
                  </a:solidFill>
                  <a:latin typeface="Cambria" pitchFamily="18" charset="0"/>
                  <a:cs typeface="Arial" pitchFamily="34" charset="0"/>
                </a:rPr>
                <a:t>GURU BK</a:t>
              </a:r>
            </a:p>
            <a:p>
              <a:pPr algn="just">
                <a:tabLst>
                  <a:tab pos="1146175" algn="l"/>
                  <a:tab pos="1620838" algn="l"/>
                </a:tabLst>
                <a:defRPr/>
              </a:pPr>
              <a:endParaRPr lang="en-US" sz="16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endParaRPr>
            </a:p>
            <a:p>
              <a:pPr algn="just">
                <a:tabLst>
                  <a:tab pos="1146175" algn="l"/>
                  <a:tab pos="1620838" algn="l"/>
                </a:tabLst>
                <a:defRPr/>
              </a:pPr>
              <a:endParaRPr lang="en-US" sz="16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endParaRPr>
            </a:p>
            <a:p>
              <a:pPr algn="just">
                <a:tabLst>
                  <a:tab pos="1146175" algn="l"/>
                  <a:tab pos="1620838" algn="l"/>
                </a:tabLst>
                <a:defRPr/>
              </a:pPr>
              <a:endParaRPr lang="en-US" sz="16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endParaRPr>
            </a:p>
            <a:p>
              <a:pPr algn="just">
                <a:tabLst>
                  <a:tab pos="1146175" algn="l"/>
                  <a:tab pos="1620838" algn="l"/>
                </a:tabLst>
                <a:defRPr/>
              </a:pPr>
              <a:endParaRPr lang="en-US" sz="16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endParaRPr>
            </a:p>
            <a:p>
              <a:pPr algn="just">
                <a:tabLst>
                  <a:tab pos="1146175" algn="l"/>
                  <a:tab pos="1620838" algn="l"/>
                </a:tabLst>
                <a:defRPr/>
              </a:pPr>
              <a:r>
                <a:rPr lang="id-ID" sz="1600" b="1" dirty="0">
                  <a:solidFill>
                    <a:schemeClr val="tx1"/>
                  </a:solidFill>
                  <a:latin typeface="Cambria" pitchFamily="18" charset="0"/>
                  <a:cs typeface="Arial" pitchFamily="34" charset="0"/>
                </a:rPr>
                <a:t>Keterangan :</a:t>
              </a:r>
              <a:endParaRPr lang="en-US" sz="16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endParaRPr>
            </a:p>
            <a:p>
              <a:pPr algn="just">
                <a:defRPr/>
              </a:pPr>
              <a:r>
                <a:rPr lang="id-ID" sz="1600" b="1" dirty="0">
                  <a:solidFill>
                    <a:schemeClr val="tx1"/>
                  </a:solidFill>
                  <a:latin typeface="Cambria" pitchFamily="18" charset="0"/>
                  <a:cs typeface="Arial" pitchFamily="34" charset="0"/>
                </a:rPr>
                <a:t>KG</a:t>
              </a:r>
              <a:r>
                <a:rPr lang="en-US" sz="1600" b="1" dirty="0">
                  <a:solidFill>
                    <a:schemeClr val="tx1"/>
                  </a:solidFill>
                  <a:latin typeface="Cambria" pitchFamily="18" charset="0"/>
                  <a:cs typeface="Arial" pitchFamily="34" charset="0"/>
                </a:rPr>
                <a:t>	</a:t>
              </a:r>
              <a:r>
                <a:rPr lang="id-ID" sz="1600" b="1" dirty="0">
                  <a:solidFill>
                    <a:schemeClr val="tx1"/>
                  </a:solidFill>
                  <a:latin typeface="Cambria" pitchFamily="18" charset="0"/>
                  <a:cs typeface="Arial" pitchFamily="34" charset="0"/>
                </a:rPr>
                <a:t>= Kebutuhan Guru</a:t>
              </a:r>
              <a:endParaRPr lang="en-US" sz="16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endParaRPr>
            </a:p>
            <a:p>
              <a:pPr algn="just">
                <a:defRPr/>
              </a:pPr>
              <a:r>
                <a:rPr lang="id-ID" sz="1600" b="1" dirty="0">
                  <a:solidFill>
                    <a:schemeClr val="tx1"/>
                  </a:solidFill>
                  <a:latin typeface="Cambria" pitchFamily="18" charset="0"/>
                  <a:cs typeface="Arial" pitchFamily="34" charset="0"/>
                </a:rPr>
                <a:t>∑S</a:t>
              </a:r>
              <a:r>
                <a:rPr lang="en-US" sz="1600" b="1" dirty="0">
                  <a:solidFill>
                    <a:schemeClr val="tx1"/>
                  </a:solidFill>
                  <a:latin typeface="Cambria" pitchFamily="18" charset="0"/>
                  <a:cs typeface="Arial" pitchFamily="34" charset="0"/>
                </a:rPr>
                <a:t>	</a:t>
              </a:r>
              <a:r>
                <a:rPr lang="id-ID" sz="1600" b="1" dirty="0">
                  <a:solidFill>
                    <a:schemeClr val="tx1"/>
                  </a:solidFill>
                  <a:latin typeface="Cambria" pitchFamily="18" charset="0"/>
                  <a:cs typeface="Arial" pitchFamily="34" charset="0"/>
                </a:rPr>
                <a:t>= Jumlah siswa</a:t>
              </a:r>
              <a:endParaRPr lang="en-US" sz="16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endParaRPr>
            </a:p>
            <a:p>
              <a:pPr algn="just">
                <a:defRPr/>
              </a:pPr>
              <a:r>
                <a:rPr lang="en-US" sz="1600" b="1" dirty="0">
                  <a:solidFill>
                    <a:schemeClr val="tx1"/>
                  </a:solidFill>
                  <a:latin typeface="Cambria" pitchFamily="18" charset="0"/>
                  <a:cs typeface="Arial" pitchFamily="34" charset="0"/>
                </a:rPr>
                <a:t>150	</a:t>
              </a:r>
              <a:r>
                <a:rPr lang="id-ID" sz="1600" b="1" dirty="0">
                  <a:solidFill>
                    <a:schemeClr val="tx1"/>
                  </a:solidFill>
                  <a:latin typeface="Cambria" pitchFamily="18" charset="0"/>
                  <a:cs typeface="Arial" pitchFamily="34" charset="0"/>
                </a:rPr>
                <a:t>=</a:t>
              </a:r>
              <a:r>
                <a:rPr lang="en-US" sz="1600" b="1" dirty="0">
                  <a:solidFill>
                    <a:schemeClr val="tx1"/>
                  </a:solidFill>
                  <a:latin typeface="Cambria" pitchFamily="18" charset="0"/>
                  <a:cs typeface="Arial" pitchFamily="34" charset="0"/>
                </a:rPr>
                <a:t> </a:t>
              </a:r>
              <a:r>
                <a:rPr lang="id-ID" sz="1600" b="1" dirty="0">
                  <a:solidFill>
                    <a:schemeClr val="tx1"/>
                  </a:solidFill>
                  <a:latin typeface="Cambria" pitchFamily="18" charset="0"/>
                  <a:cs typeface="Arial" pitchFamily="34" charset="0"/>
                </a:rPr>
                <a:t>Jumlah siswa wajib </a:t>
              </a:r>
              <a:endParaRPr lang="en-US" sz="16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endParaRPr>
            </a:p>
            <a:p>
              <a:pPr algn="just">
                <a:defRPr/>
              </a:pPr>
              <a:r>
                <a:rPr lang="en-US" sz="1600" b="1" dirty="0">
                  <a:solidFill>
                    <a:schemeClr val="tx1"/>
                  </a:solidFill>
                  <a:latin typeface="Cambria" pitchFamily="18" charset="0"/>
                  <a:cs typeface="Arial" pitchFamily="34" charset="0"/>
                </a:rPr>
                <a:t>	   </a:t>
              </a:r>
              <a:r>
                <a:rPr lang="id-ID" sz="1600" b="1" dirty="0">
                  <a:solidFill>
                    <a:schemeClr val="tx1"/>
                  </a:solidFill>
                  <a:latin typeface="Cambria" pitchFamily="18" charset="0"/>
                  <a:cs typeface="Arial" pitchFamily="34" charset="0"/>
                </a:rPr>
                <a:t>dibimbing</a:t>
              </a:r>
            </a:p>
          </p:txBody>
        </p:sp>
        <p:sp>
          <p:nvSpPr>
            <p:cNvPr id="30" name="AutoShape 8"/>
            <p:cNvSpPr>
              <a:spLocks noChangeArrowheads="1"/>
            </p:cNvSpPr>
            <p:nvPr/>
          </p:nvSpPr>
          <p:spPr bwMode="auto">
            <a:xfrm>
              <a:off x="5943600" y="4495799"/>
              <a:ext cx="1749425" cy="83210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lnSpc>
                  <a:spcPts val="1600"/>
                </a:lnSpc>
                <a:spcAft>
                  <a:spcPts val="1000"/>
                </a:spcAft>
              </a:pPr>
              <a:r>
                <a:rPr lang="en-US" dirty="0">
                  <a:latin typeface="Cambria" pitchFamily="18" charset="0"/>
                </a:rPr>
                <a:t> </a:t>
              </a:r>
              <a:r>
                <a:rPr lang="id-ID" b="1" dirty="0" smtClean="0">
                  <a:latin typeface="Cambria" pitchFamily="18" charset="0"/>
                </a:rPr>
                <a:t>KG</a:t>
              </a:r>
              <a:r>
                <a:rPr lang="en-US" b="1" dirty="0" smtClean="0">
                  <a:latin typeface="Cambria" pitchFamily="18" charset="0"/>
                </a:rPr>
                <a:t>  </a:t>
              </a:r>
              <a:r>
                <a:rPr lang="id-ID" b="1" dirty="0" smtClean="0">
                  <a:latin typeface="Cambria" pitchFamily="18" charset="0"/>
                </a:rPr>
                <a:t>=</a:t>
              </a:r>
              <a:r>
                <a:rPr lang="en-US" b="1" dirty="0" smtClean="0">
                  <a:latin typeface="Cambria" pitchFamily="18" charset="0"/>
                </a:rPr>
                <a:t>  ∑S</a:t>
              </a:r>
            </a:p>
            <a:p>
              <a:pPr algn="ctr">
                <a:lnSpc>
                  <a:spcPts val="1600"/>
                </a:lnSpc>
                <a:spcAft>
                  <a:spcPts val="1000"/>
                </a:spcAft>
              </a:pPr>
              <a:r>
                <a:rPr lang="en-US" b="1" dirty="0" smtClean="0">
                  <a:latin typeface="Cambria" pitchFamily="18" charset="0"/>
                </a:rPr>
                <a:t>              150</a:t>
              </a:r>
              <a:r>
                <a:rPr lang="en-US" sz="1100" dirty="0" smtClean="0">
                  <a:latin typeface="Cambria" pitchFamily="18" charset="0"/>
                </a:rPr>
                <a:t>                   </a:t>
              </a:r>
              <a:endParaRPr lang="en-US" dirty="0">
                <a:latin typeface="Cambria" pitchFamily="18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7010400" y="4904509"/>
              <a:ext cx="365760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Bernard MT Condensed" pitchFamily="18" charset="0"/>
              </a:rPr>
              <a:t>Penghitungan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Jumlah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Kebutuhan</a:t>
            </a:r>
            <a:r>
              <a:rPr lang="en-US" sz="2800" dirty="0" smtClean="0">
                <a:latin typeface="Bernard MT Condensed" pitchFamily="18" charset="0"/>
              </a:rPr>
              <a:t> PNS</a:t>
            </a:r>
            <a:r>
              <a:rPr lang="en-US" sz="3200" dirty="0" smtClean="0">
                <a:latin typeface="Bernard MT Condensed" pitchFamily="18" charset="0"/>
              </a:rPr>
              <a:t/>
            </a:r>
            <a:br>
              <a:rPr lang="en-US" sz="3200" dirty="0" smtClean="0">
                <a:latin typeface="Bernard MT Condensed" pitchFamily="18" charset="0"/>
              </a:rPr>
            </a:br>
            <a:r>
              <a:rPr lang="en-US" sz="2400" dirty="0" err="1" smtClean="0">
                <a:latin typeface="Bernard MT Condensed" pitchFamily="18" charset="0"/>
              </a:rPr>
              <a:t>Tenaga</a:t>
            </a:r>
            <a:r>
              <a:rPr lang="en-US" sz="2400" dirty="0" smtClean="0">
                <a:latin typeface="Bernard MT Condensed" pitchFamily="18" charset="0"/>
              </a:rPr>
              <a:t> Guru (2)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2192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1475510" y="4572000"/>
          <a:ext cx="6000750" cy="205105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42920"/>
                <a:gridCol w="3014284"/>
                <a:gridCol w="2343546"/>
              </a:tblGrid>
              <a:tr h="3683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NO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JUMLAH </a:t>
                      </a: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ROMBEL/KELAS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FORMASI GURU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2804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1.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7 – 19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1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2.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20 – 31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2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3.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32 – 43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3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4.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 pitchFamily="18" charset="0"/>
                        </a:rPr>
                        <a:t>44 – 55</a:t>
                      </a:r>
                      <a:endParaRPr lang="en-US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4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5.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 pitchFamily="18" charset="0"/>
                        </a:rPr>
                        <a:t>56 – 67</a:t>
                      </a:r>
                      <a:endParaRPr lang="en-US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5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Cambria" pitchFamily="18" charset="0"/>
                        </a:rPr>
                        <a:t>dst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.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Cambria" pitchFamily="18" charset="0"/>
                        </a:rPr>
                        <a:t>dst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.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Cambria" pitchFamily="18" charset="0"/>
                        </a:rPr>
                        <a:t>dst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.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" name="Content Placeholder 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2004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2000" dirty="0" err="1" smtClean="0">
                <a:latin typeface="Cambria" pitchFamily="18" charset="0"/>
              </a:rPr>
              <a:t>Selain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menggunakan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rumus</a:t>
            </a:r>
            <a:r>
              <a:rPr lang="en-US" sz="2000" dirty="0" smtClean="0">
                <a:latin typeface="Cambria" pitchFamily="18" charset="0"/>
              </a:rPr>
              <a:t>, </a:t>
            </a:r>
            <a:r>
              <a:rPr lang="en-US" sz="2000" dirty="0" err="1" smtClean="0">
                <a:latin typeface="Cambria" pitchFamily="18" charset="0"/>
              </a:rPr>
              <a:t>untuk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penghitungan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kebutuhan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Tenaga</a:t>
            </a:r>
            <a:r>
              <a:rPr lang="en-US" sz="2000" dirty="0" smtClean="0">
                <a:latin typeface="Cambria" pitchFamily="18" charset="0"/>
              </a:rPr>
              <a:t> Guru SMP, SMA, </a:t>
            </a:r>
            <a:r>
              <a:rPr lang="en-US" sz="2000" dirty="0" err="1" smtClean="0">
                <a:latin typeface="Cambria" pitchFamily="18" charset="0"/>
              </a:rPr>
              <a:t>dan</a:t>
            </a:r>
            <a:r>
              <a:rPr lang="en-US" sz="2000" dirty="0" smtClean="0">
                <a:latin typeface="Cambria" pitchFamily="18" charset="0"/>
              </a:rPr>
              <a:t> SMK (Mata </a:t>
            </a:r>
            <a:r>
              <a:rPr lang="en-US" sz="2000" dirty="0" err="1" smtClean="0">
                <a:latin typeface="Cambria" pitchFamily="18" charset="0"/>
              </a:rPr>
              <a:t>Pelajaran</a:t>
            </a:r>
            <a:r>
              <a:rPr lang="en-US" sz="2000" dirty="0" smtClean="0">
                <a:latin typeface="Cambria" pitchFamily="18" charset="0"/>
              </a:rPr>
              <a:t>) </a:t>
            </a:r>
            <a:r>
              <a:rPr lang="en-US" sz="2000" dirty="0" err="1" smtClean="0">
                <a:latin typeface="Cambria" pitchFamily="18" charset="0"/>
              </a:rPr>
              <a:t>dapat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dilakukan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dengan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melihat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Tabel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pada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Lampiran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PerKa</a:t>
            </a:r>
            <a:r>
              <a:rPr lang="en-US" sz="2000" dirty="0" smtClean="0">
                <a:latin typeface="Cambria" pitchFamily="18" charset="0"/>
              </a:rPr>
              <a:t> BKN </a:t>
            </a:r>
            <a:r>
              <a:rPr lang="en-US" sz="2000" dirty="0" err="1" smtClean="0">
                <a:latin typeface="Cambria" pitchFamily="18" charset="0"/>
              </a:rPr>
              <a:t>Nomor</a:t>
            </a:r>
            <a:r>
              <a:rPr lang="en-US" sz="2000" dirty="0" smtClean="0">
                <a:latin typeface="Cambria" pitchFamily="18" charset="0"/>
              </a:rPr>
              <a:t> 19 </a:t>
            </a:r>
            <a:r>
              <a:rPr lang="en-US" sz="2000" dirty="0" err="1" smtClean="0">
                <a:latin typeface="Cambria" pitchFamily="18" charset="0"/>
              </a:rPr>
              <a:t>Tahun</a:t>
            </a:r>
            <a:r>
              <a:rPr lang="en-US" sz="2000" dirty="0" smtClean="0">
                <a:latin typeface="Cambria" pitchFamily="18" charset="0"/>
              </a:rPr>
              <a:t> 2011.</a:t>
            </a:r>
          </a:p>
          <a:p>
            <a:pPr marL="45720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en-US" sz="2000" dirty="0" err="1" smtClean="0">
                <a:latin typeface="Cambria" pitchFamily="18" charset="0"/>
              </a:rPr>
              <a:t>Contoh</a:t>
            </a:r>
            <a:r>
              <a:rPr lang="en-US" sz="2000" dirty="0" smtClean="0">
                <a:latin typeface="Cambria" pitchFamily="18" charset="0"/>
              </a:rPr>
              <a:t> : </a:t>
            </a:r>
          </a:p>
          <a:p>
            <a:pPr marL="9144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ü"/>
            </a:pPr>
            <a:r>
              <a:rPr lang="en-US" sz="2000" dirty="0" err="1" smtClean="0">
                <a:latin typeface="Cambria" pitchFamily="18" charset="0"/>
              </a:rPr>
              <a:t>Standar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Maksimal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Kebutuhan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Tenaga</a:t>
            </a:r>
            <a:r>
              <a:rPr lang="en-US" sz="2000" dirty="0" smtClean="0">
                <a:latin typeface="Cambria" pitchFamily="18" charset="0"/>
              </a:rPr>
              <a:t> Guru SMP </a:t>
            </a:r>
            <a:r>
              <a:rPr lang="en-US" sz="2000" dirty="0" err="1" smtClean="0">
                <a:latin typeface="Cambria" pitchFamily="18" charset="0"/>
              </a:rPr>
              <a:t>Untuk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Semua</a:t>
            </a:r>
            <a:r>
              <a:rPr lang="en-US" sz="2000" dirty="0" smtClean="0">
                <a:latin typeface="Cambria" pitchFamily="18" charset="0"/>
              </a:rPr>
              <a:t> Tingkat </a:t>
            </a:r>
            <a:r>
              <a:rPr lang="en-US" sz="2000" dirty="0" err="1" smtClean="0">
                <a:latin typeface="Cambria" pitchFamily="18" charset="0"/>
              </a:rPr>
              <a:t>di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Kabupaten</a:t>
            </a:r>
            <a:r>
              <a:rPr lang="en-US" sz="2000" dirty="0" smtClean="0">
                <a:latin typeface="Cambria" pitchFamily="18" charset="0"/>
              </a:rPr>
              <a:t>/Kota, </a:t>
            </a:r>
            <a:r>
              <a:rPr lang="en-US" sz="2000" dirty="0" err="1" smtClean="0">
                <a:latin typeface="Cambria" pitchFamily="18" charset="0"/>
              </a:rPr>
              <a:t>untuk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mata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pelajaran</a:t>
            </a:r>
            <a:r>
              <a:rPr lang="en-US" sz="2000" dirty="0" smtClean="0">
                <a:latin typeface="Cambria" pitchFamily="18" charset="0"/>
              </a:rPr>
              <a:t> : </a:t>
            </a:r>
            <a:r>
              <a:rPr lang="en-US" sz="2000" dirty="0" err="1" smtClean="0">
                <a:latin typeface="Cambria" pitchFamily="18" charset="0"/>
              </a:rPr>
              <a:t>Pendidikan</a:t>
            </a:r>
            <a:r>
              <a:rPr lang="en-US" sz="2000" dirty="0" smtClean="0">
                <a:latin typeface="Cambria" pitchFamily="18" charset="0"/>
              </a:rPr>
              <a:t> Agama/PPKN/</a:t>
            </a:r>
            <a:r>
              <a:rPr lang="en-US" sz="2000" dirty="0" err="1" smtClean="0">
                <a:latin typeface="Cambria" pitchFamily="18" charset="0"/>
              </a:rPr>
              <a:t>Seni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Budaya</a:t>
            </a:r>
            <a:r>
              <a:rPr lang="en-US" sz="2000" dirty="0" smtClean="0">
                <a:latin typeface="Cambria" pitchFamily="18" charset="0"/>
              </a:rPr>
              <a:t>/</a:t>
            </a:r>
            <a:r>
              <a:rPr lang="en-US" sz="2000" dirty="0" err="1" smtClean="0">
                <a:latin typeface="Cambria" pitchFamily="18" charset="0"/>
              </a:rPr>
              <a:t>Pendidikan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Jasmani</a:t>
            </a:r>
            <a:r>
              <a:rPr lang="en-US" sz="2000" dirty="0" smtClean="0">
                <a:latin typeface="Cambria" pitchFamily="18" charset="0"/>
              </a:rPr>
              <a:t>, </a:t>
            </a:r>
            <a:r>
              <a:rPr lang="en-US" sz="2000" dirty="0" err="1" smtClean="0">
                <a:latin typeface="Cambria" pitchFamily="18" charset="0"/>
              </a:rPr>
              <a:t>Orkes</a:t>
            </a:r>
            <a:r>
              <a:rPr lang="en-US" sz="2000" dirty="0" smtClean="0">
                <a:latin typeface="Cambria" pitchFamily="18" charset="0"/>
              </a:rPr>
              <a:t>/ </a:t>
            </a:r>
            <a:r>
              <a:rPr lang="en-US" sz="2000" dirty="0" err="1" smtClean="0">
                <a:latin typeface="Cambria" pitchFamily="18" charset="0"/>
              </a:rPr>
              <a:t>Ketrampilan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Teknologi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dan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Komunikasi</a:t>
            </a:r>
            <a:r>
              <a:rPr lang="en-US" sz="2000" dirty="0" smtClean="0">
                <a:latin typeface="Cambria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Bernard MT Condensed" pitchFamily="18" charset="0"/>
              </a:rPr>
              <a:t>Penghitungan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Jumlah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Kebutuhan</a:t>
            </a:r>
            <a:r>
              <a:rPr lang="en-US" sz="2800" dirty="0" smtClean="0">
                <a:latin typeface="Bernard MT Condensed" pitchFamily="18" charset="0"/>
              </a:rPr>
              <a:t> PNS</a:t>
            </a:r>
            <a:r>
              <a:rPr lang="en-US" sz="3200" dirty="0" smtClean="0">
                <a:latin typeface="Bernard MT Condensed" pitchFamily="18" charset="0"/>
              </a:rPr>
              <a:t/>
            </a:r>
            <a:br>
              <a:rPr lang="en-US" sz="3200" dirty="0" smtClean="0">
                <a:latin typeface="Bernard MT Condensed" pitchFamily="18" charset="0"/>
              </a:rPr>
            </a:br>
            <a:r>
              <a:rPr lang="en-US" sz="2400" dirty="0" err="1" smtClean="0">
                <a:latin typeface="Bernard MT Condensed" pitchFamily="18" charset="0"/>
              </a:rPr>
              <a:t>Tenaga</a:t>
            </a:r>
            <a:r>
              <a:rPr lang="en-US" sz="2400" dirty="0" smtClean="0">
                <a:latin typeface="Bernard MT Condensed" pitchFamily="18" charset="0"/>
              </a:rPr>
              <a:t> Guru (3)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2192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24690" y="1981200"/>
            <a:ext cx="5760720" cy="46786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>
            <a:noAutofit/>
          </a:bodyPr>
          <a:lstStyle/>
          <a:p>
            <a:pPr marL="457200" indent="-457200">
              <a:spcBef>
                <a:spcPts val="0"/>
              </a:spcBef>
              <a:spcAft>
                <a:spcPts val="300"/>
              </a:spcAft>
              <a:buFont typeface="+mj-lt"/>
              <a:buAutoNum type="arabicParenR"/>
            </a:pPr>
            <a:r>
              <a:rPr lang="en-US" sz="1600" b="1" dirty="0" smtClean="0">
                <a:latin typeface="Cambria" pitchFamily="18" charset="0"/>
              </a:rPr>
              <a:t>Tuna </a:t>
            </a:r>
            <a:r>
              <a:rPr lang="en-US" sz="1600" b="1" dirty="0" err="1" smtClean="0">
                <a:latin typeface="Cambria" pitchFamily="18" charset="0"/>
              </a:rPr>
              <a:t>Netra</a:t>
            </a:r>
            <a:r>
              <a:rPr lang="en-US" sz="1600" b="1" dirty="0" smtClean="0">
                <a:latin typeface="Cambria" pitchFamily="18" charset="0"/>
              </a:rPr>
              <a:t> (A)</a:t>
            </a:r>
          </a:p>
          <a:p>
            <a:pPr marL="914400" indent="-457200"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id-ID" sz="1600" b="1" dirty="0" smtClean="0">
                <a:solidFill>
                  <a:schemeClr val="accent2"/>
                </a:solidFill>
                <a:latin typeface="Cambria" pitchFamily="18" charset="0"/>
                <a:cs typeface="Times New Roman" pitchFamily="18" charset="0"/>
              </a:rPr>
              <a:t>KG = ∑K + 1GOM + 1GA + 1GP + 1GK  + 1GBPBI</a:t>
            </a:r>
            <a:endParaRPr lang="en-US" sz="1600" b="1" dirty="0" smtClean="0">
              <a:solidFill>
                <a:schemeClr val="accent2"/>
              </a:solidFill>
              <a:latin typeface="Cambria" pitchFamily="18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Font typeface="+mj-lt"/>
              <a:buAutoNum type="arabicParenR" startAt="2"/>
            </a:pPr>
            <a:r>
              <a:rPr lang="en-US" sz="1600" b="1" dirty="0" smtClean="0">
                <a:latin typeface="Cambria" pitchFamily="18" charset="0"/>
              </a:rPr>
              <a:t>Tuna </a:t>
            </a:r>
            <a:r>
              <a:rPr lang="en-US" sz="1600" b="1" dirty="0" err="1" smtClean="0">
                <a:latin typeface="Cambria" pitchFamily="18" charset="0"/>
              </a:rPr>
              <a:t>Rungu</a:t>
            </a:r>
            <a:r>
              <a:rPr lang="en-US" sz="1600" b="1" dirty="0" smtClean="0">
                <a:latin typeface="Cambria" pitchFamily="18" charset="0"/>
              </a:rPr>
              <a:t> (B)</a:t>
            </a:r>
          </a:p>
          <a:p>
            <a:pPr marL="914400" indent="-457200"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n-GB" sz="1600" b="1" dirty="0" smtClean="0">
                <a:solidFill>
                  <a:schemeClr val="accent2"/>
                </a:solidFill>
                <a:latin typeface="Cambria" pitchFamily="18" charset="0"/>
                <a:cs typeface="Times New Roman" pitchFamily="18" charset="0"/>
              </a:rPr>
              <a:t>KG = ∑K + 1 </a:t>
            </a:r>
            <a:r>
              <a:rPr lang="en-GB" sz="1600" b="1" dirty="0" err="1" smtClean="0">
                <a:solidFill>
                  <a:schemeClr val="accent2"/>
                </a:solidFill>
                <a:latin typeface="Cambria" pitchFamily="18" charset="0"/>
                <a:cs typeface="Times New Roman" pitchFamily="18" charset="0"/>
              </a:rPr>
              <a:t>GBikom</a:t>
            </a:r>
            <a:r>
              <a:rPr lang="en-GB" sz="1600" b="1" dirty="0" smtClean="0">
                <a:solidFill>
                  <a:schemeClr val="accent2"/>
                </a:solidFill>
                <a:latin typeface="Cambria" pitchFamily="18" charset="0"/>
                <a:cs typeface="Times New Roman" pitchFamily="18" charset="0"/>
              </a:rPr>
              <a:t>  + 1GBPBI + 1 GA + 1GP + GK</a:t>
            </a: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Font typeface="+mj-lt"/>
              <a:buAutoNum type="arabicParenR" startAt="3"/>
            </a:pPr>
            <a:r>
              <a:rPr lang="en-US" sz="1600" b="1" dirty="0" smtClean="0">
                <a:latin typeface="Cambria" pitchFamily="18" charset="0"/>
              </a:rPr>
              <a:t>Tuna </a:t>
            </a:r>
            <a:r>
              <a:rPr lang="en-US" sz="1600" b="1" dirty="0" err="1" smtClean="0">
                <a:latin typeface="Cambria" pitchFamily="18" charset="0"/>
              </a:rPr>
              <a:t>Grahita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Ringan</a:t>
            </a:r>
            <a:r>
              <a:rPr lang="en-US" sz="1600" b="1" dirty="0" smtClean="0">
                <a:latin typeface="Cambria" pitchFamily="18" charset="0"/>
              </a:rPr>
              <a:t> (C), </a:t>
            </a:r>
            <a:r>
              <a:rPr lang="en-US" sz="1600" b="1" dirty="0" err="1" smtClean="0">
                <a:latin typeface="Cambria" pitchFamily="18" charset="0"/>
              </a:rPr>
              <a:t>Sedang</a:t>
            </a:r>
            <a:r>
              <a:rPr lang="en-US" sz="1600" b="1" dirty="0" smtClean="0">
                <a:latin typeface="Cambria" pitchFamily="18" charset="0"/>
              </a:rPr>
              <a:t> (C1), </a:t>
            </a:r>
            <a:r>
              <a:rPr lang="en-US" sz="1600" b="1" dirty="0" err="1" smtClean="0">
                <a:latin typeface="Cambria" pitchFamily="18" charset="0"/>
              </a:rPr>
              <a:t>dan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Berat</a:t>
            </a:r>
            <a:endParaRPr lang="en-US" sz="1600" b="1" dirty="0" smtClean="0">
              <a:latin typeface="Cambria" pitchFamily="18" charset="0"/>
            </a:endParaRPr>
          </a:p>
          <a:p>
            <a:pPr marL="914400" indent="-457200"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id-ID" sz="1600" b="1" dirty="0" smtClean="0">
                <a:solidFill>
                  <a:schemeClr val="accent2"/>
                </a:solidFill>
                <a:latin typeface="Cambria" pitchFamily="18" charset="0"/>
              </a:rPr>
              <a:t>KG = ∑K + 1 GKMD + 1GA + 1 GP + 1 GK + 1 GBM</a:t>
            </a:r>
            <a:endParaRPr lang="en-US" sz="1600" b="1" dirty="0" smtClean="0">
              <a:solidFill>
                <a:schemeClr val="accent2"/>
              </a:solidFill>
              <a:latin typeface="Cambria" pitchFamily="18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Font typeface="+mj-lt"/>
              <a:buAutoNum type="arabicParenR" startAt="4"/>
            </a:pPr>
            <a:r>
              <a:rPr lang="en-US" sz="1600" b="1" dirty="0" smtClean="0">
                <a:latin typeface="Cambria" pitchFamily="18" charset="0"/>
              </a:rPr>
              <a:t>Tuna </a:t>
            </a:r>
            <a:r>
              <a:rPr lang="en-US" sz="1600" b="1" dirty="0" err="1" smtClean="0">
                <a:latin typeface="Cambria" pitchFamily="18" charset="0"/>
              </a:rPr>
              <a:t>Daksa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Ringan</a:t>
            </a:r>
            <a:r>
              <a:rPr lang="en-US" sz="1600" b="1" dirty="0" smtClean="0">
                <a:latin typeface="Cambria" pitchFamily="18" charset="0"/>
              </a:rPr>
              <a:t> (D), </a:t>
            </a:r>
            <a:r>
              <a:rPr lang="en-US" sz="1600" b="1" dirty="0" err="1" smtClean="0">
                <a:latin typeface="Cambria" pitchFamily="18" charset="0"/>
              </a:rPr>
              <a:t>dan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Sedang</a:t>
            </a:r>
            <a:r>
              <a:rPr lang="en-US" sz="1600" b="1" dirty="0" smtClean="0">
                <a:latin typeface="Cambria" pitchFamily="18" charset="0"/>
              </a:rPr>
              <a:t> (D1)</a:t>
            </a:r>
          </a:p>
          <a:p>
            <a:pPr marL="914400" indent="-457200"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id-ID" sz="1600" b="1" dirty="0" smtClean="0">
                <a:solidFill>
                  <a:schemeClr val="accent2"/>
                </a:solidFill>
                <a:latin typeface="Cambria" pitchFamily="18" charset="0"/>
                <a:cs typeface="Times New Roman" pitchFamily="18" charset="0"/>
              </a:rPr>
              <a:t>KG = ∑K + 1GKMD + 1GBG + 1GA + 1 GP + 1GK</a:t>
            </a:r>
            <a:endParaRPr lang="en-US" sz="1600" b="1" dirty="0" smtClean="0">
              <a:solidFill>
                <a:schemeClr val="accent2"/>
              </a:solidFill>
              <a:latin typeface="Cambria" pitchFamily="18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Font typeface="+mj-lt"/>
              <a:buAutoNum type="arabicParenR" startAt="5"/>
            </a:pPr>
            <a:r>
              <a:rPr lang="en-US" sz="1600" b="1" dirty="0" smtClean="0">
                <a:latin typeface="Cambria" pitchFamily="18" charset="0"/>
              </a:rPr>
              <a:t>Tuna </a:t>
            </a:r>
            <a:r>
              <a:rPr lang="en-US" sz="1600" b="1" dirty="0" err="1" smtClean="0">
                <a:latin typeface="Cambria" pitchFamily="18" charset="0"/>
              </a:rPr>
              <a:t>Laras</a:t>
            </a:r>
            <a:r>
              <a:rPr lang="en-US" sz="1600" b="1" dirty="0" smtClean="0">
                <a:latin typeface="Cambria" pitchFamily="18" charset="0"/>
              </a:rPr>
              <a:t> (E)</a:t>
            </a:r>
          </a:p>
          <a:p>
            <a:pPr marL="914400" indent="-457200"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accent2"/>
                </a:solidFill>
                <a:latin typeface="Cambria" pitchFamily="18" charset="0"/>
                <a:cs typeface="Times New Roman" pitchFamily="18" charset="0"/>
              </a:rPr>
              <a:t>K</a:t>
            </a:r>
            <a:r>
              <a:rPr lang="id-ID" sz="1600" b="1" dirty="0" smtClean="0">
                <a:solidFill>
                  <a:schemeClr val="accent2"/>
                </a:solidFill>
                <a:latin typeface="Cambria" pitchFamily="18" charset="0"/>
                <a:cs typeface="Times New Roman" pitchFamily="18" charset="0"/>
              </a:rPr>
              <a:t>G = ∑K +  1GBPS + 1GA + 1 GP + 1GK + 1GKON</a:t>
            </a:r>
            <a:endParaRPr lang="en-US" sz="1600" b="1" dirty="0" smtClean="0">
              <a:solidFill>
                <a:schemeClr val="accent2"/>
              </a:solidFill>
              <a:latin typeface="Cambria" pitchFamily="18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Font typeface="+mj-lt"/>
              <a:buAutoNum type="arabicParenR" startAt="6"/>
            </a:pPr>
            <a:r>
              <a:rPr lang="en-US" sz="1600" b="1" dirty="0" smtClean="0">
                <a:latin typeface="Cambria" pitchFamily="18" charset="0"/>
              </a:rPr>
              <a:t>Tuna </a:t>
            </a:r>
            <a:r>
              <a:rPr lang="en-US" sz="1600" b="1" dirty="0" err="1" smtClean="0">
                <a:latin typeface="Cambria" pitchFamily="18" charset="0"/>
              </a:rPr>
              <a:t>Wicara</a:t>
            </a:r>
            <a:r>
              <a:rPr lang="en-US" sz="1600" b="1" dirty="0" smtClean="0">
                <a:latin typeface="Cambria" pitchFamily="18" charset="0"/>
              </a:rPr>
              <a:t> (F)</a:t>
            </a:r>
          </a:p>
          <a:p>
            <a:pPr marL="914400" indent="-457200"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id-ID" sz="1600" b="1" dirty="0" smtClean="0">
                <a:solidFill>
                  <a:schemeClr val="accent2"/>
                </a:solidFill>
                <a:latin typeface="Cambria" pitchFamily="18" charset="0"/>
                <a:cs typeface="Times New Roman" pitchFamily="18" charset="0"/>
              </a:rPr>
              <a:t>KG = ∑K + 1GBKOM  + 1GA + 1GP + 1GK + 1GBPBI</a:t>
            </a:r>
            <a:endParaRPr lang="en-US" sz="1600" b="1" dirty="0" smtClean="0">
              <a:solidFill>
                <a:schemeClr val="accent2"/>
              </a:solidFill>
              <a:latin typeface="Cambria" pitchFamily="18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Font typeface="+mj-lt"/>
              <a:buAutoNum type="arabicParenR" startAt="7"/>
            </a:pPr>
            <a:r>
              <a:rPr lang="en-US" sz="1600" b="1" dirty="0" smtClean="0">
                <a:latin typeface="Cambria" pitchFamily="18" charset="0"/>
              </a:rPr>
              <a:t>Tuna </a:t>
            </a:r>
            <a:r>
              <a:rPr lang="en-US" sz="1600" b="1" dirty="0" err="1" smtClean="0">
                <a:latin typeface="Cambria" pitchFamily="18" charset="0"/>
              </a:rPr>
              <a:t>Ganda</a:t>
            </a:r>
            <a:r>
              <a:rPr lang="en-US" sz="1600" b="1" dirty="0" smtClean="0">
                <a:latin typeface="Cambria" pitchFamily="18" charset="0"/>
              </a:rPr>
              <a:t> (G)</a:t>
            </a:r>
          </a:p>
          <a:p>
            <a:pPr marL="914400" indent="-457200"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id-ID" sz="1600" b="1" dirty="0" smtClean="0">
                <a:solidFill>
                  <a:schemeClr val="accent2"/>
                </a:solidFill>
                <a:latin typeface="Cambria" pitchFamily="18" charset="0"/>
                <a:cs typeface="Times New Roman" pitchFamily="18" charset="0"/>
              </a:rPr>
              <a:t>KG = ∑K + 1GKMD + 1 GBG + 1GA + 1 GP</a:t>
            </a:r>
            <a:endParaRPr lang="en-US" sz="1600" b="1" dirty="0" smtClean="0">
              <a:solidFill>
                <a:schemeClr val="accent2"/>
              </a:solidFill>
              <a:latin typeface="Cambria" pitchFamily="18" charset="0"/>
            </a:endParaRPr>
          </a:p>
          <a:p>
            <a:pPr marL="457200" indent="-457200">
              <a:spcBef>
                <a:spcPts val="0"/>
              </a:spcBef>
              <a:spcAft>
                <a:spcPts val="300"/>
              </a:spcAft>
              <a:buFont typeface="+mj-lt"/>
              <a:buAutoNum type="arabicParenR" startAt="8"/>
            </a:pPr>
            <a:r>
              <a:rPr lang="en-US" sz="1600" b="1" dirty="0" err="1" smtClean="0">
                <a:latin typeface="Cambria" pitchFamily="18" charset="0"/>
              </a:rPr>
              <a:t>Autis</a:t>
            </a:r>
            <a:r>
              <a:rPr lang="en-US" sz="1600" b="1" dirty="0" smtClean="0">
                <a:latin typeface="Cambria" pitchFamily="18" charset="0"/>
              </a:rPr>
              <a:t> (M)</a:t>
            </a:r>
          </a:p>
          <a:p>
            <a:pPr marL="914400" indent="-457200">
              <a:spcBef>
                <a:spcPts val="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id-ID" sz="1600" b="1" dirty="0" smtClean="0">
                <a:solidFill>
                  <a:schemeClr val="accent2"/>
                </a:solidFill>
                <a:latin typeface="Cambria" pitchFamily="18" charset="0"/>
                <a:cs typeface="Times New Roman" pitchFamily="18" charset="0"/>
              </a:rPr>
              <a:t>KG = ∑K + 1GKMD + 1GA + 1GP + 1GK + 1GKON</a:t>
            </a:r>
            <a:endParaRPr lang="en-US" sz="1600" b="1" dirty="0" smtClean="0">
              <a:solidFill>
                <a:schemeClr val="accent2"/>
              </a:solidFill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92090" y="1461654"/>
            <a:ext cx="3017520" cy="5212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t"/>
          <a:lstStyle/>
          <a:p>
            <a:pPr algn="just">
              <a:spcAft>
                <a:spcPts val="300"/>
              </a:spcAft>
              <a:tabLst>
                <a:tab pos="1890713" algn="l"/>
                <a:tab pos="2057400" algn="l"/>
              </a:tabLst>
              <a:defRPr/>
            </a:pP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Keterangan :</a:t>
            </a:r>
            <a:endParaRPr lang="en-US" sz="1600" b="1" dirty="0" smtClean="0">
              <a:latin typeface="Cambria" pitchFamily="18" charset="0"/>
              <a:cs typeface="Times New Roman" pitchFamily="18" charset="0"/>
            </a:endParaRPr>
          </a:p>
          <a:p>
            <a:pPr marL="914400" indent="-914400">
              <a:spcAft>
                <a:spcPts val="300"/>
              </a:spcAft>
              <a:tabLst>
                <a:tab pos="747713" algn="l"/>
                <a:tab pos="914400" algn="l"/>
              </a:tabLst>
              <a:defRPr/>
            </a:pP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KG</a:t>
            </a:r>
            <a:r>
              <a:rPr lang="en-US" sz="1600" b="1" dirty="0" smtClean="0">
                <a:latin typeface="Cambria" pitchFamily="18" charset="0"/>
                <a:cs typeface="Times New Roman" pitchFamily="18" charset="0"/>
              </a:rPr>
              <a:t>	</a:t>
            </a: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=</a:t>
            </a:r>
            <a:r>
              <a:rPr lang="en-US" sz="1600" b="1" dirty="0" smtClean="0">
                <a:latin typeface="Cambria" pitchFamily="18" charset="0"/>
                <a:cs typeface="Times New Roman" pitchFamily="18" charset="0"/>
              </a:rPr>
              <a:t>	K</a:t>
            </a: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ebutuhan Guru</a:t>
            </a:r>
            <a:endParaRPr lang="en-US" sz="1600" b="1" dirty="0" smtClean="0">
              <a:latin typeface="Cambria" pitchFamily="18" charset="0"/>
            </a:endParaRPr>
          </a:p>
          <a:p>
            <a:pPr marL="914400" indent="-914400">
              <a:spcAft>
                <a:spcPts val="300"/>
              </a:spcAft>
              <a:tabLst>
                <a:tab pos="747713" algn="l"/>
                <a:tab pos="914400" algn="l"/>
              </a:tabLst>
              <a:defRPr/>
            </a:pP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∑K	= </a:t>
            </a:r>
            <a:r>
              <a:rPr lang="en-US" sz="1600" b="1" dirty="0" smtClean="0">
                <a:latin typeface="Cambria" pitchFamily="18" charset="0"/>
                <a:cs typeface="Times New Roman" pitchFamily="18" charset="0"/>
              </a:rPr>
              <a:t>	</a:t>
            </a: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Jumlah kelas</a:t>
            </a:r>
            <a:endParaRPr lang="en-US" sz="1600" b="1" dirty="0" smtClean="0">
              <a:latin typeface="Cambria" pitchFamily="18" charset="0"/>
            </a:endParaRPr>
          </a:p>
          <a:p>
            <a:pPr marL="914400" indent="-914400">
              <a:spcAft>
                <a:spcPts val="300"/>
              </a:spcAft>
              <a:tabLst>
                <a:tab pos="747713" algn="l"/>
                <a:tab pos="914400" algn="l"/>
              </a:tabLst>
              <a:defRPr/>
            </a:pP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GOM	= </a:t>
            </a:r>
            <a:r>
              <a:rPr lang="en-US" sz="1600" b="1" dirty="0" smtClean="0">
                <a:latin typeface="Cambria" pitchFamily="18" charset="0"/>
                <a:cs typeface="Times New Roman" pitchFamily="18" charset="0"/>
              </a:rPr>
              <a:t>	</a:t>
            </a: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Guru Orientasi dan Mobilitas</a:t>
            </a:r>
            <a:endParaRPr lang="en-US" sz="1600" b="1" dirty="0" smtClean="0">
              <a:latin typeface="Cambria" pitchFamily="18" charset="0"/>
            </a:endParaRPr>
          </a:p>
          <a:p>
            <a:pPr marL="914400" indent="-914400">
              <a:spcAft>
                <a:spcPts val="300"/>
              </a:spcAft>
              <a:tabLst>
                <a:tab pos="747713" algn="l"/>
                <a:tab pos="914400" algn="l"/>
              </a:tabLst>
              <a:defRPr/>
            </a:pP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GA	=</a:t>
            </a:r>
            <a:r>
              <a:rPr lang="en-US" sz="1600" b="1" dirty="0" smtClean="0">
                <a:latin typeface="Cambria" pitchFamily="18" charset="0"/>
                <a:cs typeface="Times New Roman" pitchFamily="18" charset="0"/>
              </a:rPr>
              <a:t>	</a:t>
            </a: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Guru Agama</a:t>
            </a:r>
            <a:endParaRPr lang="en-US" sz="1600" b="1" dirty="0" smtClean="0">
              <a:latin typeface="Cambria" pitchFamily="18" charset="0"/>
            </a:endParaRPr>
          </a:p>
          <a:p>
            <a:pPr marL="914400" indent="-914400">
              <a:spcAft>
                <a:spcPts val="300"/>
              </a:spcAft>
              <a:tabLst>
                <a:tab pos="747713" algn="l"/>
                <a:tab pos="914400" algn="l"/>
              </a:tabLst>
              <a:defRPr/>
            </a:pP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GP	=</a:t>
            </a:r>
            <a:r>
              <a:rPr lang="en-US" sz="1600" b="1" dirty="0" smtClean="0">
                <a:latin typeface="Cambria" pitchFamily="18" charset="0"/>
                <a:cs typeface="Times New Roman" pitchFamily="18" charset="0"/>
              </a:rPr>
              <a:t>	</a:t>
            </a: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Guru Penjasorkes</a:t>
            </a:r>
            <a:endParaRPr lang="en-US" sz="1600" b="1" dirty="0" smtClean="0">
              <a:latin typeface="Cambria" pitchFamily="18" charset="0"/>
            </a:endParaRPr>
          </a:p>
          <a:p>
            <a:pPr marL="914400" indent="-914400">
              <a:spcAft>
                <a:spcPts val="300"/>
              </a:spcAft>
              <a:tabLst>
                <a:tab pos="747713" algn="l"/>
                <a:tab pos="914400" algn="l"/>
              </a:tabLst>
              <a:defRPr/>
            </a:pP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GK	=</a:t>
            </a:r>
            <a:r>
              <a:rPr lang="en-US" sz="1600" b="1" dirty="0" smtClean="0">
                <a:latin typeface="Cambria" pitchFamily="18" charset="0"/>
                <a:cs typeface="Times New Roman" pitchFamily="18" charset="0"/>
              </a:rPr>
              <a:t>	</a:t>
            </a: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Guru Ketrampilan</a:t>
            </a:r>
            <a:endParaRPr lang="en-US" sz="1600" b="1" dirty="0" smtClean="0">
              <a:latin typeface="Cambria" pitchFamily="18" charset="0"/>
            </a:endParaRPr>
          </a:p>
          <a:p>
            <a:pPr marL="914400" indent="-914400">
              <a:spcAft>
                <a:spcPts val="300"/>
              </a:spcAft>
              <a:tabLst>
                <a:tab pos="747713" algn="l"/>
                <a:tab pos="914400" algn="l"/>
              </a:tabLst>
              <a:defRPr/>
            </a:pP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GBPBI	=</a:t>
            </a:r>
            <a:r>
              <a:rPr lang="en-US" sz="1600" b="1" dirty="0" smtClean="0">
                <a:latin typeface="Cambria" pitchFamily="18" charset="0"/>
                <a:cs typeface="Times New Roman" pitchFamily="18" charset="0"/>
              </a:rPr>
              <a:t>	</a:t>
            </a: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Guru Bina Persepsi </a:t>
            </a:r>
            <a:r>
              <a:rPr lang="en-US" sz="1600" b="1" dirty="0" smtClean="0">
                <a:latin typeface="Cambria" pitchFamily="18" charset="0"/>
                <a:cs typeface="Times New Roman" pitchFamily="18" charset="0"/>
              </a:rPr>
              <a:t> </a:t>
            </a: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Bunyi dan Irama</a:t>
            </a:r>
            <a:endParaRPr lang="en-US" sz="1600" b="1" dirty="0" smtClean="0">
              <a:latin typeface="Cambria" pitchFamily="18" charset="0"/>
            </a:endParaRPr>
          </a:p>
          <a:p>
            <a:pPr marL="914400" indent="-914400">
              <a:spcAft>
                <a:spcPts val="300"/>
              </a:spcAft>
              <a:tabLst>
                <a:tab pos="747713" algn="l"/>
                <a:tab pos="914400" algn="l"/>
              </a:tabLst>
              <a:defRPr/>
            </a:pP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</a:t>
            </a:r>
            <a:r>
              <a:rPr lang="en-US" sz="1600" b="1" dirty="0" smtClean="0">
                <a:latin typeface="Cambria" pitchFamily="18" charset="0"/>
                <a:cs typeface="Times New Roman" pitchFamily="18" charset="0"/>
              </a:rPr>
              <a:t>B</a:t>
            </a: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ikom	=</a:t>
            </a:r>
            <a:r>
              <a:rPr lang="en-US" sz="1600" b="1" dirty="0" smtClean="0">
                <a:latin typeface="Cambria" pitchFamily="18" charset="0"/>
                <a:cs typeface="Times New Roman" pitchFamily="18" charset="0"/>
              </a:rPr>
              <a:t>	</a:t>
            </a: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Guru Bina Komunikasi</a:t>
            </a:r>
            <a:endParaRPr lang="en-US" sz="1600" b="1" dirty="0" smtClean="0">
              <a:latin typeface="Cambria" pitchFamily="18" charset="0"/>
            </a:endParaRPr>
          </a:p>
          <a:p>
            <a:pPr marL="914400" indent="-914400">
              <a:spcAft>
                <a:spcPts val="300"/>
              </a:spcAft>
              <a:tabLst>
                <a:tab pos="747713" algn="l"/>
                <a:tab pos="914400" algn="l"/>
              </a:tabLst>
              <a:defRPr/>
            </a:pP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GKMD	=</a:t>
            </a:r>
            <a:r>
              <a:rPr lang="en-US" sz="1600" b="1" dirty="0" smtClean="0">
                <a:latin typeface="Cambria" pitchFamily="18" charset="0"/>
                <a:cs typeface="Times New Roman" pitchFamily="18" charset="0"/>
              </a:rPr>
              <a:t>	</a:t>
            </a: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Guru Kemampuan </a:t>
            </a:r>
            <a:r>
              <a:rPr lang="en-US" sz="1600" b="1" dirty="0" smtClean="0">
                <a:latin typeface="Cambria" pitchFamily="18" charset="0"/>
                <a:cs typeface="Times New Roman" pitchFamily="18" charset="0"/>
              </a:rPr>
              <a:t> </a:t>
            </a: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Merawat Diri</a:t>
            </a:r>
            <a:endParaRPr lang="en-US" sz="1600" b="1" dirty="0" smtClean="0">
              <a:latin typeface="Cambria" pitchFamily="18" charset="0"/>
            </a:endParaRPr>
          </a:p>
          <a:p>
            <a:pPr marL="914400" indent="-914400">
              <a:spcAft>
                <a:spcPts val="300"/>
              </a:spcAft>
              <a:tabLst>
                <a:tab pos="747713" algn="l"/>
                <a:tab pos="914400" algn="l"/>
              </a:tabLst>
              <a:defRPr/>
            </a:pP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GBM	=</a:t>
            </a:r>
            <a:r>
              <a:rPr lang="en-US" sz="1600" b="1" dirty="0" smtClean="0">
                <a:latin typeface="Cambria" pitchFamily="18" charset="0"/>
                <a:cs typeface="Times New Roman" pitchFamily="18" charset="0"/>
              </a:rPr>
              <a:t>	</a:t>
            </a: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Guru Bina Mental</a:t>
            </a:r>
            <a:endParaRPr lang="en-US" sz="1600" b="1" dirty="0" smtClean="0">
              <a:latin typeface="Cambria" pitchFamily="18" charset="0"/>
            </a:endParaRPr>
          </a:p>
          <a:p>
            <a:pPr marL="914400" indent="-914400">
              <a:spcAft>
                <a:spcPts val="300"/>
              </a:spcAft>
              <a:tabLst>
                <a:tab pos="747713" algn="l"/>
                <a:tab pos="914400" algn="l"/>
              </a:tabLst>
              <a:defRPr/>
            </a:pP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GKON	=</a:t>
            </a:r>
            <a:r>
              <a:rPr lang="en-US" sz="1600" b="1" dirty="0" smtClean="0">
                <a:latin typeface="Cambria" pitchFamily="18" charset="0"/>
                <a:cs typeface="Times New Roman" pitchFamily="18" charset="0"/>
              </a:rPr>
              <a:t>	</a:t>
            </a: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Guru Konseling (Psikologi)</a:t>
            </a:r>
            <a:endParaRPr lang="en-US" sz="1600" b="1" dirty="0" smtClean="0">
              <a:latin typeface="Cambria" pitchFamily="18" charset="0"/>
            </a:endParaRPr>
          </a:p>
          <a:p>
            <a:pPr marL="914400" indent="-914400">
              <a:spcAft>
                <a:spcPts val="300"/>
              </a:spcAft>
              <a:tabLst>
                <a:tab pos="747713" algn="l"/>
                <a:tab pos="914400" algn="l"/>
              </a:tabLst>
              <a:defRPr/>
            </a:pP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GBG	=</a:t>
            </a:r>
            <a:r>
              <a:rPr lang="en-US" sz="1600" b="1" dirty="0" smtClean="0">
                <a:latin typeface="Cambria" pitchFamily="18" charset="0"/>
                <a:cs typeface="Times New Roman" pitchFamily="18" charset="0"/>
              </a:rPr>
              <a:t>	</a:t>
            </a:r>
            <a:r>
              <a:rPr lang="id-ID" sz="1600" b="1" dirty="0" smtClean="0">
                <a:latin typeface="Cambria" pitchFamily="18" charset="0"/>
                <a:cs typeface="Times New Roman" pitchFamily="18" charset="0"/>
              </a:rPr>
              <a:t>Guru Bina Gerak</a:t>
            </a:r>
            <a:endParaRPr lang="id-ID" sz="1600" b="1" dirty="0" smtClean="0">
              <a:latin typeface="Cambria" pitchFamily="18" charset="0"/>
            </a:endParaRPr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124690" y="1447800"/>
            <a:ext cx="5760720" cy="4572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Guru SLB</a:t>
            </a:r>
            <a:endParaRPr kumimoji="0" lang="en-US" sz="20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Bernard MT Condensed" pitchFamily="18" charset="0"/>
              </a:rPr>
              <a:t>Penghitungan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Jumlah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Kebutuhan</a:t>
            </a:r>
            <a:r>
              <a:rPr lang="en-US" sz="2800" dirty="0" smtClean="0">
                <a:latin typeface="Bernard MT Condensed" pitchFamily="18" charset="0"/>
              </a:rPr>
              <a:t> PNS</a:t>
            </a:r>
            <a:r>
              <a:rPr lang="en-US" sz="3200" dirty="0" smtClean="0">
                <a:latin typeface="Bernard MT Condensed" pitchFamily="18" charset="0"/>
              </a:rPr>
              <a:t/>
            </a:r>
            <a:br>
              <a:rPr lang="en-US" sz="3200" dirty="0" smtClean="0">
                <a:latin typeface="Bernard MT Condensed" pitchFamily="18" charset="0"/>
              </a:rPr>
            </a:br>
            <a:r>
              <a:rPr lang="en-US" sz="2400" dirty="0" err="1" smtClean="0">
                <a:latin typeface="Bernard MT Condensed" pitchFamily="18" charset="0"/>
              </a:rPr>
              <a:t>Tenaga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Kesehatan</a:t>
            </a:r>
            <a:r>
              <a:rPr lang="en-US" sz="2400" dirty="0" smtClean="0">
                <a:latin typeface="Bernard MT Condensed" pitchFamily="18" charset="0"/>
              </a:rPr>
              <a:t> (1)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2192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81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800" b="1" dirty="0" err="1" smtClean="0">
                <a:latin typeface="Cambria" pitchFamily="18" charset="0"/>
              </a:rPr>
              <a:t>Jumlah</a:t>
            </a:r>
            <a:r>
              <a:rPr lang="en-US" sz="1800" b="1" dirty="0" smtClean="0">
                <a:latin typeface="Cambria" pitchFamily="18" charset="0"/>
              </a:rPr>
              <a:t> </a:t>
            </a:r>
            <a:r>
              <a:rPr lang="en-US" sz="1800" b="1" dirty="0" err="1" smtClean="0">
                <a:latin typeface="Cambria" pitchFamily="18" charset="0"/>
              </a:rPr>
              <a:t>Kebutuhan</a:t>
            </a:r>
            <a:r>
              <a:rPr lang="en-US" sz="1800" b="1" dirty="0" smtClean="0">
                <a:latin typeface="Cambria" pitchFamily="18" charset="0"/>
              </a:rPr>
              <a:t> PNS </a:t>
            </a:r>
            <a:r>
              <a:rPr lang="en-US" sz="1800" b="1" dirty="0" err="1" smtClean="0">
                <a:latin typeface="Cambria" pitchFamily="18" charset="0"/>
              </a:rPr>
              <a:t>pada</a:t>
            </a:r>
            <a:r>
              <a:rPr lang="en-US" sz="1800" b="1" dirty="0" smtClean="0">
                <a:latin typeface="Cambria" pitchFamily="18" charset="0"/>
              </a:rPr>
              <a:t> RSUD</a:t>
            </a:r>
            <a:endParaRPr lang="en-US" sz="1800" b="1" dirty="0">
              <a:latin typeface="Cambria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33400" y="1752600"/>
          <a:ext cx="8272441" cy="493776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500041"/>
                <a:gridCol w="2926080"/>
                <a:gridCol w="822960"/>
                <a:gridCol w="1097280"/>
                <a:gridCol w="1280160"/>
                <a:gridCol w="822960"/>
                <a:gridCol w="822960"/>
              </a:tblGrid>
              <a:tr h="274320">
                <a:tc>
                  <a:txBody>
                    <a:bodyPr/>
                    <a:lstStyle/>
                    <a:p>
                      <a:pPr marL="60325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NO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JENIS TENAGA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6508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RS </a:t>
                      </a:r>
                      <a:r>
                        <a:rPr lang="id-ID" sz="14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K</a:t>
                      </a:r>
                      <a:r>
                        <a:rPr lang="en-US" sz="1400" b="1" dirty="0" err="1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ls</a:t>
                      </a:r>
                      <a:r>
                        <a:rPr lang="id-ID" sz="14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 </a:t>
                      </a:r>
                      <a:r>
                        <a:rPr lang="id-ID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A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6508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RS </a:t>
                      </a:r>
                      <a:r>
                        <a:rPr lang="id-ID" sz="14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K</a:t>
                      </a:r>
                      <a:r>
                        <a:rPr lang="en-US" sz="1400" b="1" dirty="0" err="1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ls</a:t>
                      </a:r>
                      <a:r>
                        <a:rPr lang="id-ID" sz="14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 </a:t>
                      </a:r>
                      <a:r>
                        <a:rPr lang="id-ID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B (P)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6508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RS </a:t>
                      </a:r>
                      <a:r>
                        <a:rPr lang="id-ID" sz="14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K</a:t>
                      </a:r>
                      <a:r>
                        <a:rPr lang="en-US" sz="1400" b="1" dirty="0" err="1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ls</a:t>
                      </a:r>
                      <a:r>
                        <a:rPr lang="id-ID" sz="14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 </a:t>
                      </a:r>
                      <a:r>
                        <a:rPr lang="id-ID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B (NP)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6508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RS </a:t>
                      </a:r>
                      <a:r>
                        <a:rPr lang="id-ID" sz="14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K</a:t>
                      </a:r>
                      <a:r>
                        <a:rPr lang="en-US" sz="1400" b="1" dirty="0" err="1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ls</a:t>
                      </a:r>
                      <a:r>
                        <a:rPr lang="id-ID" sz="14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 </a:t>
                      </a:r>
                      <a:r>
                        <a:rPr lang="id-ID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C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6508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RS </a:t>
                      </a:r>
                      <a:r>
                        <a:rPr lang="id-ID" sz="14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K</a:t>
                      </a:r>
                      <a:r>
                        <a:rPr lang="en-US" sz="1400" b="1" dirty="0" err="1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ls</a:t>
                      </a:r>
                      <a:r>
                        <a:rPr lang="id-ID" sz="14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 </a:t>
                      </a:r>
                      <a:r>
                        <a:rPr lang="id-ID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D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1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Dokter Spesialis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304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102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36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7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-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2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Dokter Umum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 pitchFamily="18" charset="0"/>
                        </a:rPr>
                        <a:t>-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 pitchFamily="18" charset="0"/>
                        </a:rPr>
                        <a:t>11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 pitchFamily="18" charset="0"/>
                        </a:rPr>
                        <a:t>11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 pitchFamily="18" charset="0"/>
                        </a:rPr>
                        <a:t>11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 pitchFamily="18" charset="0"/>
                        </a:rPr>
                        <a:t>3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latin typeface="Cambria" pitchFamily="18" charset="0"/>
                        </a:rPr>
                        <a:t>3</a:t>
                      </a:r>
                      <a:endParaRPr lang="en-US" sz="14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Dokter Gigi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mbria" pitchFamily="18" charset="0"/>
                        </a:rPr>
                        <a:t>6</a:t>
                      </a:r>
                      <a:endParaRPr lang="en-US" sz="14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3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3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2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1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4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Keperawatan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 smtClean="0">
                          <a:latin typeface="Cambria" pitchFamily="18" charset="0"/>
                        </a:rPr>
                        <a:t>1</a:t>
                      </a:r>
                      <a:r>
                        <a:rPr lang="en-US" sz="1400" dirty="0" smtClean="0">
                          <a:latin typeface="Cambria" pitchFamily="18" charset="0"/>
                        </a:rPr>
                        <a:t>.</a:t>
                      </a:r>
                      <a:r>
                        <a:rPr lang="id-ID" sz="1400" dirty="0" smtClean="0">
                          <a:latin typeface="Cambria" pitchFamily="18" charset="0"/>
                        </a:rPr>
                        <a:t>240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464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latin typeface="Cambria" pitchFamily="18" charset="0"/>
                        </a:rPr>
                        <a:t>200</a:t>
                      </a:r>
                      <a:endParaRPr lang="en-US" sz="14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80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16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latin typeface="Cambria" pitchFamily="18" charset="0"/>
                        </a:rPr>
                        <a:t>5</a:t>
                      </a:r>
                      <a:endParaRPr lang="en-US" sz="14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Kefarmasian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 pitchFamily="18" charset="0"/>
                        </a:rPr>
                        <a:t>24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12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12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3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1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6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Kesehatan Masyarakat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mbria" pitchFamily="18" charset="0"/>
                        </a:rPr>
                        <a:t>6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3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3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2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1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latin typeface="Cambria" pitchFamily="18" charset="0"/>
                        </a:rPr>
                        <a:t>7</a:t>
                      </a:r>
                      <a:endParaRPr lang="en-US" sz="14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latin typeface="Cambria" pitchFamily="18" charset="0"/>
                        </a:rPr>
                        <a:t>Gizi</a:t>
                      </a:r>
                      <a:endParaRPr lang="en-US" sz="14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24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12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12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3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1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8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Keterapian Fisik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34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15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15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5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1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latin typeface="Cambria" pitchFamily="18" charset="0"/>
                        </a:rPr>
                        <a:t>9</a:t>
                      </a:r>
                      <a:endParaRPr lang="en-US" sz="14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latin typeface="Cambria" pitchFamily="18" charset="0"/>
                        </a:rPr>
                        <a:t>Keteknisan Medis</a:t>
                      </a:r>
                      <a:endParaRPr lang="en-US" sz="14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latin typeface="Cambria" pitchFamily="18" charset="0"/>
                        </a:rPr>
                        <a:t>52</a:t>
                      </a:r>
                      <a:endParaRPr lang="en-US" sz="14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23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23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7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2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10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Non Tenaga Kesehatan :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348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282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282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87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Cambria" pitchFamily="18" charset="0"/>
                        </a:rPr>
                        <a:t>28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174625" lvl="0" indent="-174625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id-ID" sz="1400" dirty="0" smtClean="0">
                          <a:latin typeface="Cambria" pitchFamily="18" charset="0"/>
                        </a:rPr>
                        <a:t>Pengadministrasi ruang rawat inap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174625" lvl="0" indent="-174625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id-ID" sz="1400" dirty="0">
                          <a:latin typeface="Cambria" pitchFamily="18" charset="0"/>
                        </a:rPr>
                        <a:t>Pramusaji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174625" lvl="0" indent="-174625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id-ID" sz="1400" dirty="0">
                          <a:latin typeface="Cambria" pitchFamily="18" charset="0"/>
                        </a:rPr>
                        <a:t>Juru masak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174625" lvl="0" indent="-174625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id-ID" sz="1400" dirty="0">
                          <a:latin typeface="Cambria" pitchFamily="18" charset="0"/>
                        </a:rPr>
                        <a:t>Juru cuci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174625" lvl="0" indent="-174625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id-ID" sz="1400" dirty="0">
                          <a:latin typeface="Cambria" pitchFamily="18" charset="0"/>
                        </a:rPr>
                        <a:t>Pemulasaraan  </a:t>
                      </a:r>
                      <a:r>
                        <a:rPr lang="id-ID" sz="1400" dirty="0" smtClean="0">
                          <a:latin typeface="Cambria" pitchFamily="18" charset="0"/>
                        </a:rPr>
                        <a:t>jenazah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174625" lvl="0" indent="-174625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/>
                        <a:buChar char="-"/>
                      </a:pPr>
                      <a:r>
                        <a:rPr lang="id-ID" sz="1400" dirty="0">
                          <a:latin typeface="Cambria" pitchFamily="18" charset="0"/>
                        </a:rPr>
                        <a:t>Sopir</a:t>
                      </a: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45720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id-ID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</a:tr>
              <a:tr h="274320">
                <a:tc gridSpan="2">
                  <a:txBody>
                    <a:bodyPr/>
                    <a:lstStyle/>
                    <a:p>
                      <a:pPr marL="8699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Jumlah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86995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endParaRPr lang="en-US" sz="14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/>
                </a:tc>
                <a:tc>
                  <a:txBody>
                    <a:bodyPr/>
                    <a:lstStyle/>
                    <a:p>
                      <a:pPr marL="122238" indent="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2.038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927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597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207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0"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54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37237" marR="3723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U No 5 Tahun 2014 tentang AS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598" y="2209800"/>
            <a:ext cx="3369402" cy="36133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>
                <a:latin typeface="Bernard MT Condensed" pitchFamily="18" charset="0"/>
              </a:rPr>
              <a:t>Undang-Undang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Nomor</a:t>
            </a:r>
            <a:r>
              <a:rPr lang="en-US" sz="3200" dirty="0" smtClean="0">
                <a:latin typeface="Bernard MT Condensed" pitchFamily="18" charset="0"/>
              </a:rPr>
              <a:t> 5 </a:t>
            </a:r>
            <a:r>
              <a:rPr lang="en-US" sz="3200" dirty="0" err="1" smtClean="0">
                <a:latin typeface="Bernard MT Condensed" pitchFamily="18" charset="0"/>
              </a:rPr>
              <a:t>Tahun</a:t>
            </a:r>
            <a:r>
              <a:rPr lang="en-US" sz="3200" dirty="0" smtClean="0">
                <a:latin typeface="Bernard MT Condensed" pitchFamily="18" charset="0"/>
              </a:rPr>
              <a:t> 2014 </a:t>
            </a:r>
            <a:r>
              <a:rPr lang="en-US" sz="3200" dirty="0" err="1" smtClean="0">
                <a:latin typeface="Bernard MT Condensed" pitchFamily="18" charset="0"/>
              </a:rPr>
              <a:t>tentang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Aparatur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Sipil</a:t>
            </a:r>
            <a:r>
              <a:rPr lang="en-US" sz="3200" dirty="0" smtClean="0">
                <a:latin typeface="Bernard MT Condensed" pitchFamily="18" charset="0"/>
              </a:rPr>
              <a:t> Negara (ASN)</a:t>
            </a:r>
            <a:endParaRPr lang="en-US" sz="3200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1828801"/>
            <a:ext cx="5715000" cy="4114800"/>
          </a:xfrm>
        </p:spPr>
        <p:txBody>
          <a:bodyPr anchor="ctr"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800" dirty="0" err="1" smtClean="0">
                <a:latin typeface="Cambria" pitchFamily="18" charset="0"/>
              </a:rPr>
              <a:t>Manajemen</a:t>
            </a:r>
            <a:r>
              <a:rPr lang="en-US" sz="2800" dirty="0" smtClean="0">
                <a:latin typeface="Cambria" pitchFamily="18" charset="0"/>
              </a:rPr>
              <a:t> ASN </a:t>
            </a:r>
            <a:r>
              <a:rPr lang="en-US" sz="2800" dirty="0" err="1" smtClean="0">
                <a:latin typeface="Cambria" pitchFamily="18" charset="0"/>
              </a:rPr>
              <a:t>adalah</a:t>
            </a:r>
            <a:r>
              <a:rPr lang="en-US" sz="2800" dirty="0" smtClean="0">
                <a:latin typeface="Cambria" pitchFamily="18" charset="0"/>
              </a:rPr>
              <a:t> </a:t>
            </a:r>
            <a:r>
              <a:rPr lang="en-US" sz="2800" dirty="0" err="1" smtClean="0">
                <a:latin typeface="Cambria" pitchFamily="18" charset="0"/>
              </a:rPr>
              <a:t>pengelolaan</a:t>
            </a:r>
            <a:r>
              <a:rPr lang="en-US" sz="2800" dirty="0" smtClean="0">
                <a:latin typeface="Cambria" pitchFamily="18" charset="0"/>
              </a:rPr>
              <a:t> ASN </a:t>
            </a:r>
            <a:r>
              <a:rPr lang="en-US" sz="2800" dirty="0" err="1" smtClean="0">
                <a:latin typeface="Cambria" pitchFamily="18" charset="0"/>
              </a:rPr>
              <a:t>untuk</a:t>
            </a:r>
            <a:r>
              <a:rPr lang="en-US" sz="2800" dirty="0" smtClean="0">
                <a:latin typeface="Cambria" pitchFamily="18" charset="0"/>
              </a:rPr>
              <a:t> </a:t>
            </a:r>
            <a:r>
              <a:rPr lang="en-US" sz="2800" dirty="0" err="1" smtClean="0">
                <a:latin typeface="Cambria" pitchFamily="18" charset="0"/>
              </a:rPr>
              <a:t>menghasilkan</a:t>
            </a:r>
            <a:r>
              <a:rPr lang="en-US" sz="2800" dirty="0" smtClean="0">
                <a:latin typeface="Cambria" pitchFamily="18" charset="0"/>
              </a:rPr>
              <a:t> </a:t>
            </a:r>
            <a:r>
              <a:rPr lang="en-US" sz="2800" dirty="0" err="1" smtClean="0">
                <a:latin typeface="Cambria" pitchFamily="18" charset="0"/>
              </a:rPr>
              <a:t>Pegawai</a:t>
            </a:r>
            <a:r>
              <a:rPr lang="en-US" sz="2800" dirty="0" smtClean="0">
                <a:latin typeface="Cambria" pitchFamily="18" charset="0"/>
              </a:rPr>
              <a:t> ASN yang </a:t>
            </a:r>
            <a:r>
              <a:rPr lang="en-US" sz="2800" dirty="0" err="1" smtClean="0">
                <a:latin typeface="Cambria" pitchFamily="18" charset="0"/>
              </a:rPr>
              <a:t>profesional</a:t>
            </a:r>
            <a:r>
              <a:rPr lang="en-US" sz="2800" dirty="0" smtClean="0">
                <a:latin typeface="Cambria" pitchFamily="18" charset="0"/>
              </a:rPr>
              <a:t>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 err="1" smtClean="0">
                <a:latin typeface="Cambria" pitchFamily="18" charset="0"/>
              </a:rPr>
              <a:t>memiliki</a:t>
            </a:r>
            <a:r>
              <a:rPr lang="en-US" sz="2800" dirty="0" smtClean="0">
                <a:latin typeface="Cambria" pitchFamily="18" charset="0"/>
              </a:rPr>
              <a:t> </a:t>
            </a:r>
            <a:r>
              <a:rPr lang="en-US" sz="2800" dirty="0" err="1" smtClean="0">
                <a:latin typeface="Cambria" pitchFamily="18" charset="0"/>
              </a:rPr>
              <a:t>nilai</a:t>
            </a:r>
            <a:r>
              <a:rPr lang="en-US" sz="2800" dirty="0" smtClean="0">
                <a:latin typeface="Cambria" pitchFamily="18" charset="0"/>
              </a:rPr>
              <a:t> </a:t>
            </a:r>
            <a:r>
              <a:rPr lang="en-US" sz="2800" dirty="0" err="1" smtClean="0">
                <a:latin typeface="Cambria" pitchFamily="18" charset="0"/>
              </a:rPr>
              <a:t>dasar</a:t>
            </a:r>
            <a:r>
              <a:rPr lang="en-US" sz="2800" dirty="0" smtClean="0">
                <a:latin typeface="Cambria" pitchFamily="18" charset="0"/>
              </a:rPr>
              <a:t>, </a:t>
            </a:r>
            <a:r>
              <a:rPr lang="en-US" sz="2800" dirty="0" err="1" smtClean="0">
                <a:latin typeface="Cambria" pitchFamily="18" charset="0"/>
              </a:rPr>
              <a:t>etika</a:t>
            </a:r>
            <a:r>
              <a:rPr lang="en-US" sz="2800" dirty="0" smtClean="0">
                <a:latin typeface="Cambria" pitchFamily="18" charset="0"/>
              </a:rPr>
              <a:t> </a:t>
            </a:r>
            <a:r>
              <a:rPr lang="en-US" sz="2800" dirty="0" err="1" smtClean="0">
                <a:latin typeface="Cambria" pitchFamily="18" charset="0"/>
              </a:rPr>
              <a:t>profesi</a:t>
            </a:r>
            <a:r>
              <a:rPr lang="en-US" sz="2800" dirty="0" smtClean="0">
                <a:latin typeface="Cambria" pitchFamily="18" charset="0"/>
              </a:rPr>
              <a:t>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 err="1" smtClean="0">
                <a:latin typeface="Cambria" pitchFamily="18" charset="0"/>
              </a:rPr>
              <a:t>bebas</a:t>
            </a:r>
            <a:r>
              <a:rPr lang="en-US" sz="2800" dirty="0" smtClean="0">
                <a:latin typeface="Cambria" pitchFamily="18" charset="0"/>
              </a:rPr>
              <a:t> </a:t>
            </a:r>
            <a:r>
              <a:rPr lang="en-US" sz="2800" dirty="0" err="1" smtClean="0">
                <a:latin typeface="Cambria" pitchFamily="18" charset="0"/>
              </a:rPr>
              <a:t>dari</a:t>
            </a:r>
            <a:r>
              <a:rPr lang="en-US" sz="2800" dirty="0" smtClean="0">
                <a:latin typeface="Cambria" pitchFamily="18" charset="0"/>
              </a:rPr>
              <a:t> </a:t>
            </a:r>
            <a:r>
              <a:rPr lang="en-US" sz="2800" dirty="0" err="1" smtClean="0">
                <a:latin typeface="Cambria" pitchFamily="18" charset="0"/>
              </a:rPr>
              <a:t>intervensi</a:t>
            </a:r>
            <a:r>
              <a:rPr lang="en-US" sz="2800" dirty="0" smtClean="0">
                <a:latin typeface="Cambria" pitchFamily="18" charset="0"/>
              </a:rPr>
              <a:t> </a:t>
            </a:r>
            <a:r>
              <a:rPr lang="en-US" sz="2800" dirty="0" err="1" smtClean="0">
                <a:latin typeface="Cambria" pitchFamily="18" charset="0"/>
              </a:rPr>
              <a:t>politik</a:t>
            </a:r>
            <a:r>
              <a:rPr lang="en-US" sz="2800" dirty="0" smtClean="0">
                <a:latin typeface="Cambria" pitchFamily="18" charset="0"/>
              </a:rPr>
              <a:t>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800" dirty="0" err="1" smtClean="0">
                <a:latin typeface="Cambria" pitchFamily="18" charset="0"/>
              </a:rPr>
              <a:t>bersih</a:t>
            </a:r>
            <a:r>
              <a:rPr lang="en-US" sz="2800" dirty="0" smtClean="0">
                <a:latin typeface="Cambria" pitchFamily="18" charset="0"/>
              </a:rPr>
              <a:t> </a:t>
            </a:r>
            <a:r>
              <a:rPr lang="en-US" sz="2800" dirty="0" err="1" smtClean="0">
                <a:latin typeface="Cambria" pitchFamily="18" charset="0"/>
              </a:rPr>
              <a:t>dari</a:t>
            </a:r>
            <a:r>
              <a:rPr lang="en-US" sz="2800" dirty="0" smtClean="0">
                <a:latin typeface="Cambria" pitchFamily="18" charset="0"/>
              </a:rPr>
              <a:t> </a:t>
            </a:r>
            <a:r>
              <a:rPr lang="en-US" sz="2800" dirty="0" err="1" smtClean="0">
                <a:latin typeface="Cambria" pitchFamily="18" charset="0"/>
              </a:rPr>
              <a:t>praktik</a:t>
            </a:r>
            <a:r>
              <a:rPr lang="en-US" sz="2800" dirty="0" smtClean="0">
                <a:latin typeface="Cambria" pitchFamily="18" charset="0"/>
              </a:rPr>
              <a:t> </a:t>
            </a:r>
            <a:r>
              <a:rPr lang="en-US" sz="2800" dirty="0" err="1" smtClean="0">
                <a:latin typeface="Cambria" pitchFamily="18" charset="0"/>
              </a:rPr>
              <a:t>korupsi</a:t>
            </a:r>
            <a:r>
              <a:rPr lang="en-US" sz="2800" dirty="0" smtClean="0">
                <a:latin typeface="Cambria" pitchFamily="18" charset="0"/>
              </a:rPr>
              <a:t>, </a:t>
            </a:r>
            <a:r>
              <a:rPr lang="en-US" sz="2800" dirty="0" err="1" smtClean="0">
                <a:latin typeface="Cambria" pitchFamily="18" charset="0"/>
              </a:rPr>
              <a:t>kolusi</a:t>
            </a:r>
            <a:r>
              <a:rPr lang="en-US" sz="2800" dirty="0" smtClean="0">
                <a:latin typeface="Cambria" pitchFamily="18" charset="0"/>
              </a:rPr>
              <a:t>, </a:t>
            </a:r>
            <a:r>
              <a:rPr lang="en-US" sz="2800" dirty="0" err="1" smtClean="0">
                <a:latin typeface="Cambria" pitchFamily="18" charset="0"/>
              </a:rPr>
              <a:t>dan</a:t>
            </a:r>
            <a:r>
              <a:rPr lang="en-US" sz="2800" dirty="0" smtClean="0">
                <a:latin typeface="Cambria" pitchFamily="18" charset="0"/>
              </a:rPr>
              <a:t> </a:t>
            </a:r>
            <a:r>
              <a:rPr lang="en-US" sz="2800" dirty="0" err="1" smtClean="0">
                <a:latin typeface="Cambria" pitchFamily="18" charset="0"/>
              </a:rPr>
              <a:t>nepotisme</a:t>
            </a:r>
            <a:r>
              <a:rPr lang="en-US" sz="2800" dirty="0" smtClean="0">
                <a:latin typeface="Cambria" pitchFamily="18" charset="0"/>
              </a:rPr>
              <a:t>.</a:t>
            </a:r>
            <a:endParaRPr lang="en-US" sz="2800" dirty="0">
              <a:latin typeface="Cambria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4478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Bernard MT Condensed" pitchFamily="18" charset="0"/>
              </a:rPr>
              <a:t>Penghitungan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Jumlah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Kebutuhan</a:t>
            </a:r>
            <a:r>
              <a:rPr lang="en-US" sz="2800" dirty="0" smtClean="0">
                <a:latin typeface="Bernard MT Condensed" pitchFamily="18" charset="0"/>
              </a:rPr>
              <a:t> PNS</a:t>
            </a:r>
            <a:r>
              <a:rPr lang="en-US" sz="3200" dirty="0" smtClean="0">
                <a:latin typeface="Bernard MT Condensed" pitchFamily="18" charset="0"/>
              </a:rPr>
              <a:t/>
            </a:r>
            <a:br>
              <a:rPr lang="en-US" sz="3200" dirty="0" smtClean="0">
                <a:latin typeface="Bernard MT Condensed" pitchFamily="18" charset="0"/>
              </a:rPr>
            </a:br>
            <a:r>
              <a:rPr lang="en-US" sz="2400" dirty="0" err="1" smtClean="0">
                <a:latin typeface="Bernard MT Condensed" pitchFamily="18" charset="0"/>
              </a:rPr>
              <a:t>Tenaga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Kesehatan</a:t>
            </a:r>
            <a:r>
              <a:rPr lang="en-US" sz="2400" dirty="0" smtClean="0">
                <a:latin typeface="Bernard MT Condensed" pitchFamily="18" charset="0"/>
              </a:rPr>
              <a:t> (2)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2192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81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800" b="1" dirty="0" err="1" smtClean="0">
                <a:latin typeface="Cambria" pitchFamily="18" charset="0"/>
              </a:rPr>
              <a:t>Jumlah</a:t>
            </a:r>
            <a:r>
              <a:rPr lang="en-US" sz="1800" b="1" dirty="0" smtClean="0">
                <a:latin typeface="Cambria" pitchFamily="18" charset="0"/>
              </a:rPr>
              <a:t> </a:t>
            </a:r>
            <a:r>
              <a:rPr lang="en-US" sz="1800" b="1" dirty="0" err="1" smtClean="0">
                <a:latin typeface="Cambria" pitchFamily="18" charset="0"/>
              </a:rPr>
              <a:t>Kebutuhan</a:t>
            </a:r>
            <a:r>
              <a:rPr lang="en-US" sz="1800" b="1" dirty="0" smtClean="0">
                <a:latin typeface="Cambria" pitchFamily="18" charset="0"/>
              </a:rPr>
              <a:t> PNS </a:t>
            </a:r>
            <a:r>
              <a:rPr lang="en-US" sz="1800" b="1" dirty="0" err="1" smtClean="0">
                <a:latin typeface="Cambria" pitchFamily="18" charset="0"/>
              </a:rPr>
              <a:t>pada</a:t>
            </a:r>
            <a:r>
              <a:rPr lang="en-US" sz="1800" b="1" dirty="0" smtClean="0">
                <a:latin typeface="Cambria" pitchFamily="18" charset="0"/>
              </a:rPr>
              <a:t> RSKD</a:t>
            </a:r>
            <a:endParaRPr lang="en-US" sz="1800" b="1" dirty="0">
              <a:latin typeface="Cambria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1486" y="1905000"/>
          <a:ext cx="7165714" cy="484632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490594"/>
                <a:gridCol w="3017520"/>
                <a:gridCol w="914400"/>
                <a:gridCol w="914400"/>
                <a:gridCol w="914400"/>
                <a:gridCol w="914400"/>
              </a:tblGrid>
              <a:tr h="822960">
                <a:tc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NO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JENIS TENAGA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RS Kelas A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RS Kelas B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RS Kelas C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RS Kelas D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1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Dokter Spesialis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15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10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>
                          <a:latin typeface="Cambria" pitchFamily="18" charset="0"/>
                        </a:rPr>
                        <a:t>5</a:t>
                      </a:r>
                      <a:endParaRPr lang="en-US" sz="16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3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2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Dokter Umum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1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2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2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1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3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Dokter Gigi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>
                          <a:latin typeface="Cambria" pitchFamily="18" charset="0"/>
                        </a:rPr>
                        <a:t>2</a:t>
                      </a:r>
                      <a:endParaRPr lang="en-US" sz="16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2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1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1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4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Keperawatan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72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56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32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2</a:t>
                      </a:r>
                      <a:r>
                        <a:rPr lang="en-US" sz="1600" dirty="0">
                          <a:latin typeface="Cambria" pitchFamily="18" charset="0"/>
                        </a:rPr>
                        <a:t>0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5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Kefarmasian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Cambria" pitchFamily="18" charset="0"/>
                        </a:rPr>
                        <a:t>4</a:t>
                      </a:r>
                      <a:endParaRPr lang="en-US" sz="16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2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1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1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6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Kesehatan Masyarakat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2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1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1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1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7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Gizi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>
                          <a:latin typeface="Cambria" pitchFamily="18" charset="0"/>
                        </a:rPr>
                        <a:t>8</a:t>
                      </a:r>
                      <a:endParaRPr lang="en-US" sz="16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>
                          <a:latin typeface="Cambria" pitchFamily="18" charset="0"/>
                        </a:rPr>
                        <a:t>6</a:t>
                      </a:r>
                      <a:endParaRPr lang="en-US" sz="16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4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2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8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Keterapian Fisik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8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7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4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3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9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Keteknisan Medis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>
                          <a:latin typeface="Cambria" pitchFamily="18" charset="0"/>
                        </a:rPr>
                        <a:t>8</a:t>
                      </a:r>
                      <a:endParaRPr lang="en-US" sz="16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>
                          <a:latin typeface="Cambria" pitchFamily="18" charset="0"/>
                        </a:rPr>
                        <a:t>7</a:t>
                      </a:r>
                      <a:endParaRPr lang="en-US" sz="1600" b="1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4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3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10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Non Tenaga Kesehatan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38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25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15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10</a:t>
                      </a:r>
                      <a:endParaRPr lang="en-US" sz="1600" b="1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5760">
                <a:tc gridSpan="2">
                  <a:txBody>
                    <a:bodyPr/>
                    <a:lstStyle/>
                    <a:p>
                      <a:pPr algn="ct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Jumlah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158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118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69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45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Bernard MT Condensed" pitchFamily="18" charset="0"/>
              </a:rPr>
              <a:t>Penghitungan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Jumlah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Kebutuhan</a:t>
            </a:r>
            <a:r>
              <a:rPr lang="en-US" sz="2800" dirty="0" smtClean="0">
                <a:latin typeface="Bernard MT Condensed" pitchFamily="18" charset="0"/>
              </a:rPr>
              <a:t> PNS</a:t>
            </a:r>
            <a:r>
              <a:rPr lang="en-US" sz="3200" dirty="0" smtClean="0">
                <a:latin typeface="Bernard MT Condensed" pitchFamily="18" charset="0"/>
              </a:rPr>
              <a:t/>
            </a:r>
            <a:br>
              <a:rPr lang="en-US" sz="3200" dirty="0" smtClean="0">
                <a:latin typeface="Bernard MT Condensed" pitchFamily="18" charset="0"/>
              </a:rPr>
            </a:br>
            <a:r>
              <a:rPr lang="en-US" sz="2400" dirty="0" err="1" smtClean="0">
                <a:latin typeface="Bernard MT Condensed" pitchFamily="18" charset="0"/>
              </a:rPr>
              <a:t>Tenaga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Kesehatan</a:t>
            </a:r>
            <a:r>
              <a:rPr lang="en-US" sz="2400" dirty="0" smtClean="0">
                <a:latin typeface="Bernard MT Condensed" pitchFamily="18" charset="0"/>
              </a:rPr>
              <a:t> (3)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2192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81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800" b="1" dirty="0" err="1" smtClean="0">
                <a:latin typeface="Cambria" pitchFamily="18" charset="0"/>
              </a:rPr>
              <a:t>Jumlah</a:t>
            </a:r>
            <a:r>
              <a:rPr lang="en-US" sz="1800" b="1" dirty="0" smtClean="0">
                <a:latin typeface="Cambria" pitchFamily="18" charset="0"/>
              </a:rPr>
              <a:t> </a:t>
            </a:r>
            <a:r>
              <a:rPr lang="en-US" sz="1800" b="1" dirty="0" err="1" smtClean="0">
                <a:latin typeface="Cambria" pitchFamily="18" charset="0"/>
              </a:rPr>
              <a:t>Kebutuhan</a:t>
            </a:r>
            <a:r>
              <a:rPr lang="en-US" sz="1800" b="1" dirty="0" smtClean="0">
                <a:latin typeface="Cambria" pitchFamily="18" charset="0"/>
              </a:rPr>
              <a:t> PNS </a:t>
            </a:r>
            <a:r>
              <a:rPr lang="en-US" sz="1800" b="1" dirty="0" err="1" smtClean="0">
                <a:latin typeface="Cambria" pitchFamily="18" charset="0"/>
              </a:rPr>
              <a:t>pada</a:t>
            </a:r>
            <a:r>
              <a:rPr lang="en-US" sz="1800" b="1" dirty="0" smtClean="0">
                <a:latin typeface="Cambria" pitchFamily="18" charset="0"/>
              </a:rPr>
              <a:t> </a:t>
            </a:r>
            <a:r>
              <a:rPr lang="en-US" sz="1800" b="1" dirty="0" err="1" smtClean="0">
                <a:latin typeface="Cambria" pitchFamily="18" charset="0"/>
              </a:rPr>
              <a:t>Puskesmas</a:t>
            </a:r>
            <a:endParaRPr lang="en-US" sz="1800" b="1" dirty="0">
              <a:latin typeface="Cambria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0649" y="1905000"/>
          <a:ext cx="7928551" cy="4572000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639069"/>
                <a:gridCol w="3840480"/>
                <a:gridCol w="1188720"/>
                <a:gridCol w="1188720"/>
                <a:gridCol w="1071562"/>
              </a:tblGrid>
              <a:tr h="914400">
                <a:tc>
                  <a:txBody>
                    <a:bodyPr/>
                    <a:lstStyle/>
                    <a:p>
                      <a:pPr marL="4763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No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Jenis Puskesmas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Tenaga Kesehatan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  </a:t>
                      </a: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Tenaga No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n </a:t>
                      </a: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Kesehatan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Jumlah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4763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1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 smtClean="0">
                          <a:latin typeface="Cambria" pitchFamily="18" charset="0"/>
                        </a:rPr>
                        <a:t>Perawatan </a:t>
                      </a:r>
                      <a:r>
                        <a:rPr lang="id-ID" sz="1600" dirty="0">
                          <a:latin typeface="Cambria" pitchFamily="18" charset="0"/>
                        </a:rPr>
                        <a:t>Daerah Strategis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28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9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37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2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 smtClean="0">
                          <a:latin typeface="Cambria" pitchFamily="18" charset="0"/>
                        </a:rPr>
                        <a:t>Perawatan </a:t>
                      </a:r>
                      <a:r>
                        <a:rPr lang="id-ID" sz="1600" dirty="0">
                          <a:latin typeface="Cambria" pitchFamily="18" charset="0"/>
                        </a:rPr>
                        <a:t>Daerah Terpencil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19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8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27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4763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3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Perawatan Daerah Kepulauan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29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9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38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4763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4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 smtClean="0">
                          <a:latin typeface="Cambria" pitchFamily="18" charset="0"/>
                        </a:rPr>
                        <a:t>Perkotaan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3</a:t>
                      </a:r>
                      <a:r>
                        <a:rPr lang="en-US" sz="1600" dirty="0">
                          <a:latin typeface="Cambria" pitchFamily="18" charset="0"/>
                        </a:rPr>
                        <a:t>0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10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40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4763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5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 smtClean="0">
                          <a:latin typeface="Cambria" pitchFamily="18" charset="0"/>
                        </a:rPr>
                        <a:t>Pedesaan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18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5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1588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23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4763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6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Daerah </a:t>
                      </a:r>
                      <a:r>
                        <a:rPr lang="id-ID" sz="1600" dirty="0" smtClean="0">
                          <a:latin typeface="Cambria" pitchFamily="18" charset="0"/>
                        </a:rPr>
                        <a:t>Terpencil/Tertinggal/Perbatasan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12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5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17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4763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7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Puskesmas </a:t>
                      </a:r>
                      <a:r>
                        <a:rPr lang="id-ID" sz="1600" dirty="0" smtClean="0">
                          <a:latin typeface="Cambria" pitchFamily="18" charset="0"/>
                        </a:rPr>
                        <a:t>Pembantu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8*)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1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Cambria" pitchFamily="18" charset="0"/>
                        </a:rPr>
                        <a:t>9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</a:tr>
              <a:tr h="457200">
                <a:tc>
                  <a:txBody>
                    <a:bodyPr/>
                    <a:lstStyle/>
                    <a:p>
                      <a:pPr marL="0" indent="4763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8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 smtClean="0">
                          <a:latin typeface="Cambria" pitchFamily="18" charset="0"/>
                        </a:rPr>
                        <a:t>Poliklinik </a:t>
                      </a:r>
                      <a:r>
                        <a:rPr lang="id-ID" sz="1600" dirty="0">
                          <a:latin typeface="Cambria" pitchFamily="18" charset="0"/>
                        </a:rPr>
                        <a:t>Desa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1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1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  <a:tc>
                  <a:txBody>
                    <a:bodyPr/>
                    <a:lstStyle/>
                    <a:p>
                      <a:pPr marL="122238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Cambria" pitchFamily="18" charset="0"/>
                        </a:rPr>
                        <a:t>2</a:t>
                      </a:r>
                      <a:endParaRPr lang="en-US" sz="1600" dirty="0">
                        <a:latin typeface="Cambria" pitchFamily="18" charset="0"/>
                        <a:ea typeface="Times New Roman"/>
                      </a:endParaRPr>
                    </a:p>
                  </a:txBody>
                  <a:tcPr marL="42317" marR="42317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latin typeface="Bernard MT Condensed" pitchFamily="18" charset="0"/>
              </a:rPr>
              <a:t>Penghitungan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Jumlah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Kebutuhan</a:t>
            </a:r>
            <a:r>
              <a:rPr lang="en-US" sz="3200" dirty="0" smtClean="0">
                <a:latin typeface="Bernard MT Condensed" pitchFamily="18" charset="0"/>
              </a:rPr>
              <a:t> PNS</a:t>
            </a:r>
            <a:br>
              <a:rPr lang="en-US" sz="3200" dirty="0" smtClean="0">
                <a:latin typeface="Bernard MT Condensed" pitchFamily="18" charset="0"/>
              </a:rPr>
            </a:br>
            <a:r>
              <a:rPr lang="en-US" sz="2000" dirty="0" smtClean="0">
                <a:latin typeface="Bernard MT Condensed" pitchFamily="18" charset="0"/>
              </a:rPr>
              <a:t>(</a:t>
            </a:r>
            <a:r>
              <a:rPr lang="en-US" sz="2000" dirty="0" err="1" smtClean="0">
                <a:latin typeface="Bernard MT Condensed" pitchFamily="18" charset="0"/>
              </a:rPr>
              <a:t>Kategorisasi</a:t>
            </a:r>
            <a:r>
              <a:rPr lang="en-US" sz="2000" dirty="0" smtClean="0">
                <a:latin typeface="Bernard MT Condensed" pitchFamily="18" charset="0"/>
              </a:rPr>
              <a:t> </a:t>
            </a:r>
            <a:r>
              <a:rPr lang="en-US" sz="2000" dirty="0" err="1" smtClean="0">
                <a:latin typeface="Bernard MT Condensed" pitchFamily="18" charset="0"/>
              </a:rPr>
              <a:t>Hasil</a:t>
            </a:r>
            <a:r>
              <a:rPr lang="en-US" sz="2000" dirty="0" smtClean="0">
                <a:latin typeface="Bernard MT Condensed" pitchFamily="18" charset="0"/>
              </a:rPr>
              <a:t> </a:t>
            </a:r>
            <a:r>
              <a:rPr lang="en-US" sz="2000" dirty="0" err="1" smtClean="0">
                <a:latin typeface="Bernard MT Condensed" pitchFamily="18" charset="0"/>
              </a:rPr>
              <a:t>Penghitungan</a:t>
            </a:r>
            <a:r>
              <a:rPr lang="en-US" sz="2000" dirty="0" smtClean="0">
                <a:latin typeface="Bernard MT Condensed" pitchFamily="18" charset="0"/>
              </a:rPr>
              <a:t> </a:t>
            </a:r>
            <a:r>
              <a:rPr lang="en-US" sz="2000" dirty="0" err="1" smtClean="0">
                <a:latin typeface="Bernard MT Condensed" pitchFamily="18" charset="0"/>
              </a:rPr>
              <a:t>Kebutuhan</a:t>
            </a:r>
            <a:r>
              <a:rPr lang="en-US" sz="2000" dirty="0" smtClean="0">
                <a:latin typeface="Bernard MT Condensed" pitchFamily="18" charset="0"/>
              </a:rPr>
              <a:t>)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430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" y="2057400"/>
            <a:ext cx="2743200" cy="10972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b="1" dirty="0" err="1" smtClean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Bezetting</a:t>
            </a:r>
            <a:r>
              <a:rPr lang="en-US" sz="1600" b="1" dirty="0" smtClean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 PNS</a:t>
            </a:r>
          </a:p>
          <a:p>
            <a:pPr algn="ctr" eaLnBrk="1" hangingPunct="1">
              <a:defRPr/>
            </a:pPr>
            <a:r>
              <a:rPr lang="en-US" sz="1600" b="1" dirty="0" smtClean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1600" b="1" dirty="0" err="1" smtClean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Jumlah</a:t>
            </a:r>
            <a:r>
              <a:rPr lang="en-US" sz="1600" b="1" dirty="0" smtClean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 PNS yang </a:t>
            </a:r>
            <a:r>
              <a:rPr lang="en-US" sz="1600" b="1" dirty="0" err="1" smtClean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Ada</a:t>
            </a:r>
            <a:r>
              <a:rPr lang="en-US" sz="1600" b="1" dirty="0" smtClean="0"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)</a:t>
            </a:r>
            <a:endParaRPr lang="en-US" dirty="0">
              <a:latin typeface="Cambria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429000" y="2590800"/>
            <a:ext cx="27432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3810000" y="1905000"/>
            <a:ext cx="2286000" cy="13716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1600" b="1" dirty="0" err="1" smtClean="0">
                <a:latin typeface="Cambria" pitchFamily="18" charset="0"/>
              </a:rPr>
              <a:t>Hasil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Penghitungan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Kebutuhan</a:t>
            </a:r>
            <a:r>
              <a:rPr lang="en-US" sz="1600" b="1" dirty="0" smtClean="0">
                <a:latin typeface="Cambria" pitchFamily="18" charset="0"/>
              </a:rPr>
              <a:t> PNS</a:t>
            </a:r>
            <a:endParaRPr lang="en-US" sz="1600" b="1" dirty="0">
              <a:latin typeface="Cambria" pitchFamily="18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202680" y="2514600"/>
            <a:ext cx="274320" cy="158750"/>
            <a:chOff x="6357938" y="2355850"/>
            <a:chExt cx="274320" cy="15875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6357938" y="2355850"/>
              <a:ext cx="274320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6357938" y="2513013"/>
              <a:ext cx="274320" cy="1587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Rounded Rectangle 11"/>
          <p:cNvSpPr/>
          <p:nvPr/>
        </p:nvSpPr>
        <p:spPr>
          <a:xfrm>
            <a:off x="6705600" y="1676400"/>
            <a:ext cx="1828800" cy="18288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Aft>
                <a:spcPts val="600"/>
              </a:spcAft>
              <a:defRPr/>
            </a:pPr>
            <a:r>
              <a:rPr lang="en-US" b="1" dirty="0" err="1" smtClean="0">
                <a:latin typeface="Cambria" pitchFamily="18" charset="0"/>
              </a:rPr>
              <a:t>Kategori</a:t>
            </a:r>
            <a:r>
              <a:rPr lang="en-US" b="1" dirty="0" smtClean="0">
                <a:latin typeface="Cambria" pitchFamily="18" charset="0"/>
              </a:rPr>
              <a:t> :</a:t>
            </a:r>
          </a:p>
          <a:p>
            <a:pPr marL="457200" indent="-457200" eaLnBrk="1" hangingPunct="1"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US" b="1" dirty="0" err="1" smtClean="0">
                <a:latin typeface="Cambria" pitchFamily="18" charset="0"/>
              </a:rPr>
              <a:t>Kurang</a:t>
            </a:r>
            <a:endParaRPr lang="en-US" b="1" dirty="0" smtClean="0">
              <a:latin typeface="Cambria" pitchFamily="18" charset="0"/>
            </a:endParaRPr>
          </a:p>
          <a:p>
            <a:pPr marL="457200" indent="-457200" eaLnBrk="1" hangingPunct="1"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US" b="1" dirty="0" err="1" smtClean="0">
                <a:latin typeface="Cambria" pitchFamily="18" charset="0"/>
              </a:rPr>
              <a:t>Sesuai</a:t>
            </a:r>
            <a:endParaRPr lang="en-US" b="1" dirty="0" smtClean="0">
              <a:latin typeface="Cambria" pitchFamily="18" charset="0"/>
            </a:endParaRPr>
          </a:p>
          <a:p>
            <a:pPr marL="457200" indent="-457200" eaLnBrk="1" hangingPunct="1">
              <a:spcAft>
                <a:spcPts val="600"/>
              </a:spcAft>
              <a:buFont typeface="Wingdings" pitchFamily="2" charset="2"/>
              <a:buChar char="q"/>
              <a:defRPr/>
            </a:pPr>
            <a:r>
              <a:rPr lang="en-US" b="1" dirty="0" err="1" smtClean="0">
                <a:latin typeface="Cambria" pitchFamily="18" charset="0"/>
              </a:rPr>
              <a:t>Lebih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7178040" y="3733799"/>
            <a:ext cx="914400" cy="914400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38846" y="4800600"/>
            <a:ext cx="4082271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eaLnBrk="1" hangingPunct="1">
              <a:defRPr/>
            </a:pPr>
            <a:r>
              <a:rPr lang="en-US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</a:rPr>
              <a:t>Penataan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mbria" pitchFamily="18" charset="0"/>
              </a:rPr>
              <a:t> PNS</a:t>
            </a:r>
            <a:endParaRPr lang="en-US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16" name="Picture 15" descr="ur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3294221"/>
            <a:ext cx="3619500" cy="3411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  <p:bldP spid="13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57200" y="7620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495800" y="2590800"/>
            <a:ext cx="4191000" cy="79216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latin typeface="Bernard MT Condensed" pitchFamily="18" charset="0"/>
              </a:rPr>
              <a:t>Tanya - </a:t>
            </a:r>
            <a:r>
              <a:rPr lang="en-US" sz="3200" dirty="0" err="1" smtClean="0">
                <a:latin typeface="Bernard MT Condensed" pitchFamily="18" charset="0"/>
              </a:rPr>
              <a:t>Jawab</a:t>
            </a:r>
            <a:endParaRPr lang="en-US" sz="2400" dirty="0">
              <a:latin typeface="Bernard MT Condense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60198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cool-question-marks-Question-mark-scratch-he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4839" y="1219200"/>
            <a:ext cx="3304761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latin typeface="Bernard MT Condensed" pitchFamily="18" charset="0"/>
              </a:rPr>
              <a:t>Penataan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Pegawai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Negeri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Sipil</a:t>
            </a:r>
            <a:r>
              <a:rPr lang="en-US" sz="3200" dirty="0" smtClean="0">
                <a:latin typeface="Bernard MT Condensed" pitchFamily="18" charset="0"/>
              </a:rPr>
              <a:t> (PNS)</a:t>
            </a:r>
            <a:br>
              <a:rPr lang="en-US" sz="3200" dirty="0" smtClean="0">
                <a:latin typeface="Bernard MT Condensed" pitchFamily="18" charset="0"/>
              </a:rPr>
            </a:br>
            <a:r>
              <a:rPr lang="en-US" sz="2000" dirty="0" smtClean="0">
                <a:latin typeface="Bernard MT Condensed" pitchFamily="18" charset="0"/>
              </a:rPr>
              <a:t>(</a:t>
            </a:r>
            <a:r>
              <a:rPr lang="en-US" sz="2000" dirty="0" err="1" smtClean="0">
                <a:latin typeface="Bernard MT Condensed" pitchFamily="18" charset="0"/>
              </a:rPr>
              <a:t>Peraturan</a:t>
            </a:r>
            <a:r>
              <a:rPr lang="en-US" sz="2000" dirty="0" smtClean="0">
                <a:latin typeface="Bernard MT Condensed" pitchFamily="18" charset="0"/>
              </a:rPr>
              <a:t> </a:t>
            </a:r>
            <a:r>
              <a:rPr lang="en-US" sz="2000" dirty="0" err="1" smtClean="0">
                <a:latin typeface="Bernard MT Condensed" pitchFamily="18" charset="0"/>
              </a:rPr>
              <a:t>Kepala</a:t>
            </a:r>
            <a:r>
              <a:rPr lang="en-US" sz="2000" dirty="0" smtClean="0">
                <a:latin typeface="Bernard MT Condensed" pitchFamily="18" charset="0"/>
              </a:rPr>
              <a:t> BKN No. 37 </a:t>
            </a:r>
            <a:r>
              <a:rPr lang="en-US" sz="2000" dirty="0" err="1" smtClean="0">
                <a:latin typeface="Bernard MT Condensed" pitchFamily="18" charset="0"/>
              </a:rPr>
              <a:t>Tahun</a:t>
            </a:r>
            <a:r>
              <a:rPr lang="en-US" sz="2000" dirty="0" smtClean="0">
                <a:latin typeface="Bernard MT Condensed" pitchFamily="18" charset="0"/>
              </a:rPr>
              <a:t> 2011)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430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3434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2300" b="1" dirty="0" err="1" smtClean="0">
                <a:latin typeface="Cambria" pitchFamily="18" charset="0"/>
              </a:rPr>
              <a:t>Pengertian</a:t>
            </a:r>
            <a:r>
              <a:rPr lang="en-US" sz="2300" b="1" dirty="0" smtClean="0">
                <a:latin typeface="Cambria" pitchFamily="18" charset="0"/>
              </a:rPr>
              <a:t> </a:t>
            </a:r>
            <a:r>
              <a:rPr lang="en-US" sz="2300" b="1" dirty="0" err="1" smtClean="0">
                <a:latin typeface="Cambria" pitchFamily="18" charset="0"/>
              </a:rPr>
              <a:t>Penataan</a:t>
            </a:r>
            <a:r>
              <a:rPr lang="en-US" sz="2300" b="1" dirty="0" smtClean="0">
                <a:latin typeface="Cambria" pitchFamily="18" charset="0"/>
              </a:rPr>
              <a:t> PNS</a:t>
            </a:r>
          </a:p>
          <a:p>
            <a:pPr marL="457200" indent="0" algn="just">
              <a:lnSpc>
                <a:spcPct val="125000"/>
              </a:lnSpc>
              <a:spcBef>
                <a:spcPts val="0"/>
              </a:spcBef>
              <a:buNone/>
            </a:pPr>
            <a:r>
              <a:rPr lang="en-US" sz="2300" dirty="0" err="1" smtClean="0">
                <a:latin typeface="Cambria" pitchFamily="18" charset="0"/>
              </a:rPr>
              <a:t>Suatu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proses</a:t>
            </a:r>
            <a:r>
              <a:rPr lang="en-US" sz="2300" dirty="0" smtClean="0">
                <a:latin typeface="Cambria" pitchFamily="18" charset="0"/>
              </a:rPr>
              <a:t> yang </a:t>
            </a:r>
            <a:r>
              <a:rPr lang="en-US" sz="2300" dirty="0" err="1" smtClean="0">
                <a:latin typeface="Cambria" pitchFamily="18" charset="0"/>
              </a:rPr>
              <a:t>sistematis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berkelanjutan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untuk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memperoleh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kuantitas</a:t>
            </a:r>
            <a:r>
              <a:rPr lang="en-US" sz="2300" dirty="0" smtClean="0">
                <a:latin typeface="Cambria" pitchFamily="18" charset="0"/>
              </a:rPr>
              <a:t>, </a:t>
            </a:r>
            <a:r>
              <a:rPr lang="en-US" sz="2300" dirty="0" err="1" smtClean="0">
                <a:latin typeface="Cambria" pitchFamily="18" charset="0"/>
              </a:rPr>
              <a:t>kualitas</a:t>
            </a:r>
            <a:r>
              <a:rPr lang="en-US" sz="2300" dirty="0" smtClean="0">
                <a:latin typeface="Cambria" pitchFamily="18" charset="0"/>
              </a:rPr>
              <a:t>, </a:t>
            </a:r>
            <a:r>
              <a:rPr lang="en-US" sz="2300" dirty="0" err="1" smtClean="0">
                <a:latin typeface="Cambria" pitchFamily="18" charset="0"/>
              </a:rPr>
              <a:t>komposisi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distribusi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pegawai</a:t>
            </a:r>
            <a:r>
              <a:rPr lang="en-US" sz="2300" dirty="0" smtClean="0">
                <a:latin typeface="Cambria" pitchFamily="18" charset="0"/>
              </a:rPr>
              <a:t> yang </a:t>
            </a:r>
            <a:r>
              <a:rPr lang="en-US" sz="2300" dirty="0" err="1" smtClean="0">
                <a:latin typeface="Cambria" pitchFamily="18" charset="0"/>
              </a:rPr>
              <a:t>tepat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sesuai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dengan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kebutuhan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organisasi</a:t>
            </a:r>
            <a:r>
              <a:rPr lang="en-US" sz="2300" dirty="0" smtClean="0">
                <a:latin typeface="Cambria" pitchFamily="18" charset="0"/>
              </a:rPr>
              <a:t>, </a:t>
            </a:r>
            <a:r>
              <a:rPr lang="en-US" sz="2300" dirty="0" err="1" smtClean="0">
                <a:latin typeface="Cambria" pitchFamily="18" charset="0"/>
              </a:rPr>
              <a:t>sehingga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dapat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mewujudkan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visi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misi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organisasi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menjadi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kinerja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nyata</a:t>
            </a:r>
            <a:r>
              <a:rPr lang="en-US" sz="2300" dirty="0" smtClean="0">
                <a:latin typeface="Cambria" pitchFamily="18" charset="0"/>
              </a:rPr>
              <a:t>.</a:t>
            </a:r>
          </a:p>
          <a:p>
            <a:pPr marL="514350" indent="-514350">
              <a:lnSpc>
                <a:spcPct val="125000"/>
              </a:lnSpc>
              <a:spcBef>
                <a:spcPts val="0"/>
              </a:spcBef>
              <a:buNone/>
            </a:pPr>
            <a:endParaRPr lang="en-US" sz="1200" dirty="0" smtClean="0">
              <a:latin typeface="Cambria" pitchFamily="18" charset="0"/>
            </a:endParaRPr>
          </a:p>
          <a:p>
            <a:pPr marL="4572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2300" b="1" dirty="0" err="1" smtClean="0">
                <a:latin typeface="Cambria" pitchFamily="18" charset="0"/>
              </a:rPr>
              <a:t>Prosedur</a:t>
            </a:r>
            <a:r>
              <a:rPr lang="en-US" sz="2300" b="1" dirty="0" smtClean="0">
                <a:latin typeface="Cambria" pitchFamily="18" charset="0"/>
              </a:rPr>
              <a:t> </a:t>
            </a:r>
            <a:r>
              <a:rPr lang="en-US" sz="2300" b="1" dirty="0" err="1" smtClean="0">
                <a:latin typeface="Cambria" pitchFamily="18" charset="0"/>
              </a:rPr>
              <a:t>Penataan</a:t>
            </a:r>
            <a:r>
              <a:rPr lang="en-US" sz="2300" b="1" dirty="0" smtClean="0">
                <a:latin typeface="Cambria" pitchFamily="18" charset="0"/>
              </a:rPr>
              <a:t> PNS</a:t>
            </a:r>
          </a:p>
          <a:p>
            <a:pPr marL="914400" indent="-457200">
              <a:lnSpc>
                <a:spcPct val="125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300" dirty="0" err="1" smtClean="0">
                <a:latin typeface="Cambria" pitchFamily="18" charset="0"/>
              </a:rPr>
              <a:t>Persiapan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Penataan</a:t>
            </a:r>
            <a:r>
              <a:rPr lang="en-US" sz="2300" dirty="0" smtClean="0">
                <a:latin typeface="Cambria" pitchFamily="18" charset="0"/>
              </a:rPr>
              <a:t> PNS</a:t>
            </a:r>
          </a:p>
          <a:p>
            <a:pPr marL="914400" indent="-457200">
              <a:lnSpc>
                <a:spcPct val="125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300" dirty="0" err="1" smtClean="0">
                <a:latin typeface="Cambria" pitchFamily="18" charset="0"/>
              </a:rPr>
              <a:t>Pelaksanaan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Penataan</a:t>
            </a:r>
            <a:r>
              <a:rPr lang="en-US" sz="2300" dirty="0" smtClean="0">
                <a:latin typeface="Cambria" pitchFamily="18" charset="0"/>
              </a:rPr>
              <a:t> PNS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Bernard MT Condensed" pitchFamily="18" charset="0"/>
              </a:rPr>
              <a:t>Penataan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Pegawai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Negeri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Sipil</a:t>
            </a:r>
            <a:r>
              <a:rPr lang="en-US" sz="2800" dirty="0" smtClean="0">
                <a:latin typeface="Bernard MT Condensed" pitchFamily="18" charset="0"/>
              </a:rPr>
              <a:t> (PNS)</a:t>
            </a:r>
            <a:br>
              <a:rPr lang="en-US" sz="2800" dirty="0" smtClean="0">
                <a:latin typeface="Bernard MT Condensed" pitchFamily="18" charset="0"/>
              </a:rPr>
            </a:br>
            <a:r>
              <a:rPr lang="en-US" sz="2400" dirty="0" err="1" smtClean="0">
                <a:latin typeface="Bernard MT Condensed" pitchFamily="18" charset="0"/>
              </a:rPr>
              <a:t>Persiapan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Penataan</a:t>
            </a:r>
            <a:r>
              <a:rPr lang="en-US" sz="2400" dirty="0" smtClean="0">
                <a:latin typeface="Bernard MT Condensed" pitchFamily="18" charset="0"/>
              </a:rPr>
              <a:t> PNS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430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242455" y="3352800"/>
            <a:ext cx="2560320" cy="2514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176213" indent="-176213" eaLnBrk="1" hangingPunct="1">
              <a:spcBef>
                <a:spcPts val="300"/>
              </a:spcBef>
              <a:spcAft>
                <a:spcPts val="300"/>
              </a:spcAft>
              <a:defRPr/>
            </a:pPr>
            <a:r>
              <a:rPr lang="en-US" sz="2000" b="1" dirty="0" err="1">
                <a:solidFill>
                  <a:srgbClr val="000000"/>
                </a:solidFill>
                <a:latin typeface="Cambria" pitchFamily="18" charset="0"/>
                <a:cs typeface="Arial" charset="0"/>
              </a:rPr>
              <a:t>Informasi</a:t>
            </a:r>
            <a:r>
              <a:rPr lang="en-US" sz="2000" b="1" dirty="0">
                <a:solidFill>
                  <a:srgbClr val="000000"/>
                </a:solidFill>
                <a:latin typeface="Cambria" pitchFamily="18" charset="0"/>
                <a:cs typeface="Arial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ambria" pitchFamily="18" charset="0"/>
                <a:cs typeface="Arial" charset="0"/>
              </a:rPr>
              <a:t>Jabatan</a:t>
            </a:r>
            <a:r>
              <a:rPr lang="en-US" sz="2000" b="1" dirty="0">
                <a:solidFill>
                  <a:srgbClr val="000000"/>
                </a:solidFill>
                <a:latin typeface="Cambria" pitchFamily="18" charset="0"/>
                <a:cs typeface="Arial" charset="0"/>
              </a:rPr>
              <a:t> :</a:t>
            </a:r>
          </a:p>
          <a:p>
            <a:pPr marL="457200" indent="-457200" eaLnBrk="1" hangingPunct="1">
              <a:spcBef>
                <a:spcPts val="300"/>
              </a:spcBef>
              <a:spcAft>
                <a:spcPts val="300"/>
              </a:spcAft>
              <a:buFont typeface="Calibri" pitchFamily="34" charset="0"/>
              <a:buAutoNum type="alphaLcPeriod"/>
              <a:defRPr/>
            </a:pPr>
            <a:r>
              <a:rPr lang="fi-FI" sz="2000" b="1" dirty="0">
                <a:solidFill>
                  <a:srgbClr val="000000"/>
                </a:solidFill>
                <a:latin typeface="Cambria" pitchFamily="18" charset="0"/>
                <a:cs typeface="Arial" charset="0"/>
              </a:rPr>
              <a:t>Uraian Jabatan</a:t>
            </a:r>
            <a:endParaRPr lang="en-US" sz="2000" b="1" dirty="0">
              <a:solidFill>
                <a:srgbClr val="000000"/>
              </a:solidFill>
              <a:latin typeface="Cambria" pitchFamily="18" charset="0"/>
              <a:cs typeface="Arial" charset="0"/>
            </a:endParaRPr>
          </a:p>
          <a:p>
            <a:pPr marL="457200" indent="-457200" eaLnBrk="1" hangingPunct="1">
              <a:spcBef>
                <a:spcPts val="300"/>
              </a:spcBef>
              <a:spcAft>
                <a:spcPts val="300"/>
              </a:spcAft>
              <a:buFont typeface="Calibri" pitchFamily="34" charset="0"/>
              <a:buAutoNum type="alphaLcPeriod"/>
              <a:defRPr/>
            </a:pPr>
            <a:r>
              <a:rPr lang="en-US" sz="2000" b="1" dirty="0" err="1">
                <a:solidFill>
                  <a:srgbClr val="000000"/>
                </a:solidFill>
                <a:latin typeface="Cambria" pitchFamily="18" charset="0"/>
                <a:cs typeface="Arial" charset="0"/>
              </a:rPr>
              <a:t>Syarat</a:t>
            </a:r>
            <a:r>
              <a:rPr lang="en-US" sz="2000" b="1" dirty="0">
                <a:solidFill>
                  <a:srgbClr val="000000"/>
                </a:solidFill>
                <a:latin typeface="Cambria" pitchFamily="18" charset="0"/>
                <a:cs typeface="Arial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ambria" pitchFamily="18" charset="0"/>
                <a:cs typeface="Arial" charset="0"/>
              </a:rPr>
              <a:t>Jabatan</a:t>
            </a:r>
            <a:endParaRPr lang="en-US" sz="2000" b="1" dirty="0">
              <a:solidFill>
                <a:srgbClr val="000000"/>
              </a:solidFill>
              <a:latin typeface="Cambria" pitchFamily="18" charset="0"/>
              <a:cs typeface="Arial" charset="0"/>
            </a:endParaRPr>
          </a:p>
          <a:p>
            <a:pPr marL="457200" indent="-457200" eaLnBrk="1" hangingPunct="1">
              <a:spcBef>
                <a:spcPts val="300"/>
              </a:spcBef>
              <a:spcAft>
                <a:spcPts val="300"/>
              </a:spcAft>
              <a:buFont typeface="Calibri" pitchFamily="34" charset="0"/>
              <a:buAutoNum type="alphaLcPeriod"/>
              <a:defRPr/>
            </a:pPr>
            <a:r>
              <a:rPr lang="fi-FI" sz="2000" b="1" dirty="0">
                <a:solidFill>
                  <a:srgbClr val="000000"/>
                </a:solidFill>
                <a:latin typeface="Cambria" pitchFamily="18" charset="0"/>
                <a:cs typeface="Arial" charset="0"/>
              </a:rPr>
              <a:t>Peta Jabatan dan Kekuatan Pegawai</a:t>
            </a:r>
            <a:endParaRPr lang="en-US" sz="2000" b="1" dirty="0">
              <a:solidFill>
                <a:srgbClr val="000000"/>
              </a:solidFill>
              <a:latin typeface="Cambria" pitchFamily="18" charset="0"/>
              <a:cs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5410200" y="4953000"/>
            <a:ext cx="3352800" cy="6858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err="1">
                <a:solidFill>
                  <a:schemeClr val="tx1"/>
                </a:solidFill>
                <a:latin typeface="Cambria" pitchFamily="18" charset="0"/>
              </a:rPr>
              <a:t>Peninjauan</a:t>
            </a:r>
            <a:r>
              <a:rPr lang="en-US" sz="2000" b="1" dirty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Cambria" pitchFamily="18" charset="0"/>
              </a:rPr>
              <a:t>Kembali</a:t>
            </a:r>
            <a:endParaRPr lang="en-US" sz="20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410200" y="3505200"/>
            <a:ext cx="3352800" cy="6858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err="1">
                <a:solidFill>
                  <a:schemeClr val="tx1"/>
                </a:solidFill>
                <a:latin typeface="Cambria" pitchFamily="18" charset="0"/>
              </a:rPr>
              <a:t>Menyusun</a:t>
            </a:r>
            <a:r>
              <a:rPr lang="en-US" sz="2000" b="1" dirty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Cambria" pitchFamily="18" charset="0"/>
              </a:rPr>
              <a:t>Informasi</a:t>
            </a:r>
            <a:r>
              <a:rPr lang="en-US" sz="2000" b="1" dirty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latin typeface="Cambria" pitchFamily="18" charset="0"/>
              </a:rPr>
              <a:t>Jabatan</a:t>
            </a:r>
            <a:endParaRPr lang="en-US" sz="20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grpSp>
        <p:nvGrpSpPr>
          <p:cNvPr id="10" name="Group 53"/>
          <p:cNvGrpSpPr>
            <a:grpSpLocks/>
          </p:cNvGrpSpPr>
          <p:nvPr/>
        </p:nvGrpSpPr>
        <p:grpSpPr bwMode="auto">
          <a:xfrm>
            <a:off x="2971800" y="3468688"/>
            <a:ext cx="2286000" cy="400110"/>
            <a:chOff x="2819400" y="2667000"/>
            <a:chExt cx="1524000" cy="400305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2819400" y="3048186"/>
              <a:ext cx="1524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2" name="TextBox 30"/>
            <p:cNvSpPr txBox="1">
              <a:spLocks noChangeArrowheads="1"/>
            </p:cNvSpPr>
            <p:nvPr/>
          </p:nvSpPr>
          <p:spPr bwMode="auto">
            <a:xfrm>
              <a:off x="3048000" y="2667000"/>
              <a:ext cx="914400" cy="400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2000" b="1" dirty="0" err="1" smtClean="0">
                  <a:latin typeface="Cambria" pitchFamily="18" charset="0"/>
                </a:rPr>
                <a:t>Tidak</a:t>
              </a:r>
              <a:r>
                <a:rPr lang="en-US" sz="2000" b="1" dirty="0" smtClean="0">
                  <a:latin typeface="Cambria" pitchFamily="18" charset="0"/>
                </a:rPr>
                <a:t> </a:t>
              </a:r>
              <a:r>
                <a:rPr lang="en-US" sz="2000" b="1" dirty="0" err="1">
                  <a:latin typeface="Cambria" pitchFamily="18" charset="0"/>
                </a:rPr>
                <a:t>Ada</a:t>
              </a:r>
              <a:endParaRPr lang="en-US" sz="2000" b="1" dirty="0">
                <a:latin typeface="Cambria" pitchFamily="18" charset="0"/>
              </a:endParaRPr>
            </a:p>
          </p:txBody>
        </p:sp>
      </p:grpSp>
      <p:grpSp>
        <p:nvGrpSpPr>
          <p:cNvPr id="13" name="Group 53"/>
          <p:cNvGrpSpPr>
            <a:grpSpLocks/>
          </p:cNvGrpSpPr>
          <p:nvPr/>
        </p:nvGrpSpPr>
        <p:grpSpPr bwMode="auto">
          <a:xfrm>
            <a:off x="2971800" y="4876800"/>
            <a:ext cx="2286000" cy="400050"/>
            <a:chOff x="2819400" y="2667000"/>
            <a:chExt cx="1524000" cy="400110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2819400" y="3048057"/>
              <a:ext cx="1524000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5" name="TextBox 30"/>
            <p:cNvSpPr txBox="1">
              <a:spLocks noChangeArrowheads="1"/>
            </p:cNvSpPr>
            <p:nvPr/>
          </p:nvSpPr>
          <p:spPr bwMode="auto">
            <a:xfrm>
              <a:off x="3048000" y="2667000"/>
              <a:ext cx="9144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2000" b="1" dirty="0" err="1" smtClean="0">
                  <a:latin typeface="Cambria" pitchFamily="18" charset="0"/>
                </a:rPr>
                <a:t>Ada</a:t>
              </a:r>
              <a:endParaRPr lang="en-US" sz="2000" b="1" dirty="0">
                <a:latin typeface="Cambria" pitchFamily="18" charset="0"/>
              </a:endParaRPr>
            </a:p>
          </p:txBody>
        </p:sp>
      </p:grpSp>
      <p:sp>
        <p:nvSpPr>
          <p:cNvPr id="16" name="Oval 15"/>
          <p:cNvSpPr/>
          <p:nvPr/>
        </p:nvSpPr>
        <p:spPr>
          <a:xfrm>
            <a:off x="457200" y="1524000"/>
            <a:ext cx="2194560" cy="109728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400" b="1" dirty="0" err="1" smtClean="0">
                <a:latin typeface="Cambria" pitchFamily="18" charset="0"/>
              </a:rPr>
              <a:t>Analisis</a:t>
            </a:r>
            <a:r>
              <a:rPr lang="en-US" sz="2400" b="1" dirty="0" smtClean="0">
                <a:latin typeface="Cambria" pitchFamily="18" charset="0"/>
              </a:rPr>
              <a:t> </a:t>
            </a:r>
            <a:r>
              <a:rPr lang="en-US" sz="2400" b="1" dirty="0" err="1" smtClean="0">
                <a:latin typeface="Cambria" pitchFamily="18" charset="0"/>
              </a:rPr>
              <a:t>Jabatan</a:t>
            </a:r>
            <a:endParaRPr lang="en-US" sz="2400" b="1" dirty="0">
              <a:latin typeface="Cambria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1296194" y="29710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Bernard MT Condensed" pitchFamily="18" charset="0"/>
              </a:rPr>
              <a:t>Penataan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Pegawai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Negeri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Sipil</a:t>
            </a:r>
            <a:r>
              <a:rPr lang="en-US" sz="2800" dirty="0" smtClean="0">
                <a:latin typeface="Bernard MT Condensed" pitchFamily="18" charset="0"/>
              </a:rPr>
              <a:t> (PNS)</a:t>
            </a:r>
            <a:br>
              <a:rPr lang="en-US" sz="2800" dirty="0" smtClean="0">
                <a:latin typeface="Bernard MT Condensed" pitchFamily="18" charset="0"/>
              </a:rPr>
            </a:br>
            <a:r>
              <a:rPr lang="en-US" sz="2400" dirty="0" err="1" smtClean="0">
                <a:latin typeface="Bernard MT Condensed" pitchFamily="18" charset="0"/>
              </a:rPr>
              <a:t>Pelaksanaan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Penataan</a:t>
            </a:r>
            <a:r>
              <a:rPr lang="en-US" sz="2400" dirty="0" smtClean="0">
                <a:latin typeface="Bernard MT Condensed" pitchFamily="18" charset="0"/>
              </a:rPr>
              <a:t> PNS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430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791200" y="1524000"/>
            <a:ext cx="2590800" cy="10668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000" b="1" dirty="0" err="1">
                <a:latin typeface="Cambria" pitchFamily="18" charset="0"/>
              </a:rPr>
              <a:t>Analisis</a:t>
            </a:r>
            <a:r>
              <a:rPr lang="en-US" sz="2000" b="1" dirty="0">
                <a:latin typeface="Cambria" pitchFamily="18" charset="0"/>
              </a:rPr>
              <a:t> </a:t>
            </a:r>
            <a:r>
              <a:rPr lang="en-US" sz="2000" b="1" dirty="0" err="1">
                <a:latin typeface="Cambria" pitchFamily="18" charset="0"/>
              </a:rPr>
              <a:t>Kesenjangan</a:t>
            </a:r>
            <a:r>
              <a:rPr lang="en-US" sz="2000" b="1" dirty="0">
                <a:latin typeface="Cambria" pitchFamily="18" charset="0"/>
              </a:rPr>
              <a:t> </a:t>
            </a:r>
            <a:r>
              <a:rPr lang="en-US" sz="2000" b="1" dirty="0" err="1">
                <a:latin typeface="Cambria" pitchFamily="18" charset="0"/>
              </a:rPr>
              <a:t>Jabatan</a:t>
            </a:r>
            <a:endParaRPr lang="en-US" sz="2000" b="1" dirty="0">
              <a:latin typeface="Cambria" pitchFamily="18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85800" y="1447800"/>
            <a:ext cx="2971800" cy="1295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000" b="1" dirty="0" err="1">
                <a:latin typeface="Cambria" pitchFamily="18" charset="0"/>
              </a:rPr>
              <a:t>Menghitung</a:t>
            </a:r>
            <a:r>
              <a:rPr lang="en-US" sz="2000" b="1" dirty="0">
                <a:latin typeface="Cambria" pitchFamily="18" charset="0"/>
              </a:rPr>
              <a:t> </a:t>
            </a:r>
            <a:r>
              <a:rPr lang="en-US" sz="2000" b="1" dirty="0" err="1">
                <a:latin typeface="Cambria" pitchFamily="18" charset="0"/>
              </a:rPr>
              <a:t>Kebutuhan</a:t>
            </a:r>
            <a:r>
              <a:rPr lang="en-US" sz="2000" b="1" dirty="0">
                <a:latin typeface="Cambria" pitchFamily="18" charset="0"/>
              </a:rPr>
              <a:t> </a:t>
            </a:r>
            <a:r>
              <a:rPr lang="en-US" sz="2000" b="1" dirty="0" err="1">
                <a:latin typeface="Cambria" pitchFamily="18" charset="0"/>
              </a:rPr>
              <a:t>Pegawai</a:t>
            </a:r>
            <a:endParaRPr lang="en-US" sz="2000" b="1" dirty="0">
              <a:latin typeface="Cambria" pitchFamily="18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143000" y="3505200"/>
            <a:ext cx="2057400" cy="10668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000" b="1" dirty="0" err="1" smtClean="0">
                <a:latin typeface="Cambria" pitchFamily="18" charset="0"/>
              </a:rPr>
              <a:t>Kategori</a:t>
            </a:r>
            <a:endParaRPr lang="en-US" sz="2000" b="1" dirty="0" smtClean="0">
              <a:latin typeface="Cambria" pitchFamily="18" charset="0"/>
            </a:endParaRPr>
          </a:p>
          <a:p>
            <a:pPr algn="ctr" eaLnBrk="1" hangingPunct="1">
              <a:defRPr/>
            </a:pPr>
            <a:r>
              <a:rPr lang="en-US" sz="2000" b="1" dirty="0" err="1" smtClean="0">
                <a:latin typeface="Cambria" pitchFamily="18" charset="0"/>
              </a:rPr>
              <a:t>Instansi</a:t>
            </a:r>
            <a:endParaRPr lang="en-US" sz="2000" b="1" dirty="0">
              <a:latin typeface="Cambria" pitchFamily="18" charset="0"/>
            </a:endParaRPr>
          </a:p>
        </p:txBody>
      </p:sp>
      <p:sp>
        <p:nvSpPr>
          <p:cNvPr id="21" name="Round Diagonal Corner Rectangle 20"/>
          <p:cNvSpPr/>
          <p:nvPr/>
        </p:nvSpPr>
        <p:spPr>
          <a:xfrm>
            <a:off x="3124200" y="5410200"/>
            <a:ext cx="2743200" cy="1143000"/>
          </a:xfrm>
          <a:prstGeom prst="round2Diag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2400" b="1" dirty="0" err="1">
                <a:latin typeface="Cambria" pitchFamily="18" charset="0"/>
              </a:rPr>
              <a:t>Tindak</a:t>
            </a:r>
            <a:r>
              <a:rPr lang="en-US" sz="2400" b="1" dirty="0">
                <a:latin typeface="Cambria" pitchFamily="18" charset="0"/>
              </a:rPr>
              <a:t> </a:t>
            </a:r>
            <a:r>
              <a:rPr lang="en-US" sz="2400" b="1" dirty="0" err="1">
                <a:latin typeface="Cambria" pitchFamily="18" charset="0"/>
              </a:rPr>
              <a:t>Lanjut</a:t>
            </a:r>
            <a:endParaRPr lang="en-US" sz="2400" b="1" dirty="0">
              <a:latin typeface="Cambria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4533900" y="3314700"/>
            <a:ext cx="2514600" cy="1371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1867694" y="3085306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211388" y="4648200"/>
            <a:ext cx="1827212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962400" y="2133600"/>
            <a:ext cx="1524000" cy="1588"/>
          </a:xfrm>
          <a:prstGeom prst="straightConnector1">
            <a:avLst/>
          </a:prstGeom>
          <a:ln>
            <a:prstDash val="sysDash"/>
            <a:headEnd type="triangle" w="lg" len="lg"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Bernard MT Condensed" pitchFamily="18" charset="0"/>
              </a:rPr>
              <a:t>Penataan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Pegawai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Negeri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Sipil</a:t>
            </a:r>
            <a:r>
              <a:rPr lang="en-US" sz="2800" dirty="0" smtClean="0">
                <a:latin typeface="Bernard MT Condensed" pitchFamily="18" charset="0"/>
              </a:rPr>
              <a:t> (PNS)</a:t>
            </a:r>
            <a:br>
              <a:rPr lang="en-US" sz="2800" dirty="0" smtClean="0">
                <a:latin typeface="Bernard MT Condensed" pitchFamily="18" charset="0"/>
              </a:rPr>
            </a:br>
            <a:r>
              <a:rPr lang="en-US" sz="2400" dirty="0" err="1" smtClean="0">
                <a:latin typeface="Bernard MT Condensed" pitchFamily="18" charset="0"/>
              </a:rPr>
              <a:t>Analisis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Kesenjangan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Jabatan</a:t>
            </a:r>
            <a:r>
              <a:rPr lang="en-US" sz="2400" dirty="0" smtClean="0">
                <a:latin typeface="Bernard MT Condensed" pitchFamily="18" charset="0"/>
              </a:rPr>
              <a:t> (1)</a:t>
            </a:r>
            <a:endParaRPr lang="en-US" sz="24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430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4478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2000" b="1" dirty="0" err="1" smtClean="0">
                <a:latin typeface="Cambria" pitchFamily="18" charset="0"/>
              </a:rPr>
              <a:t>Pengertian</a:t>
            </a:r>
            <a:r>
              <a:rPr lang="en-US" sz="2000" b="1" dirty="0" smtClean="0">
                <a:latin typeface="Cambria" pitchFamily="18" charset="0"/>
              </a:rPr>
              <a:t> </a:t>
            </a:r>
            <a:r>
              <a:rPr lang="en-US" sz="2000" b="1" dirty="0" err="1" smtClean="0">
                <a:latin typeface="Cambria" pitchFamily="18" charset="0"/>
              </a:rPr>
              <a:t>Analisis</a:t>
            </a:r>
            <a:r>
              <a:rPr lang="en-US" sz="2000" b="1" dirty="0" smtClean="0">
                <a:latin typeface="Cambria" pitchFamily="18" charset="0"/>
              </a:rPr>
              <a:t> </a:t>
            </a:r>
            <a:r>
              <a:rPr lang="en-US" sz="2000" b="1" dirty="0" err="1" smtClean="0">
                <a:latin typeface="Cambria" pitchFamily="18" charset="0"/>
              </a:rPr>
              <a:t>Kesenjangan</a:t>
            </a:r>
            <a:r>
              <a:rPr lang="en-US" sz="2000" b="1" dirty="0" smtClean="0">
                <a:latin typeface="Cambria" pitchFamily="18" charset="0"/>
              </a:rPr>
              <a:t> </a:t>
            </a:r>
            <a:r>
              <a:rPr lang="en-US" sz="2000" b="1" dirty="0" err="1" smtClean="0">
                <a:latin typeface="Cambria" pitchFamily="18" charset="0"/>
              </a:rPr>
              <a:t>Jabatan</a:t>
            </a:r>
            <a:endParaRPr lang="en-US" sz="2000" b="1" dirty="0" smtClean="0">
              <a:latin typeface="Cambria" pitchFamily="18" charset="0"/>
            </a:endParaRPr>
          </a:p>
          <a:p>
            <a:pPr marL="457200" indent="0" algn="just">
              <a:lnSpc>
                <a:spcPct val="125000"/>
              </a:lnSpc>
              <a:spcBef>
                <a:spcPts val="0"/>
              </a:spcBef>
              <a:buNone/>
            </a:pPr>
            <a:r>
              <a:rPr lang="en-US" sz="2000" dirty="0" err="1" smtClean="0">
                <a:latin typeface="Cambria" pitchFamily="18" charset="0"/>
              </a:rPr>
              <a:t>Membandingkan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antara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b="1" dirty="0" err="1" smtClean="0">
                <a:latin typeface="Cambria" pitchFamily="18" charset="0"/>
              </a:rPr>
              <a:t>Syarat</a:t>
            </a:r>
            <a:r>
              <a:rPr lang="en-US" sz="2000" b="1" dirty="0" smtClean="0">
                <a:latin typeface="Cambria" pitchFamily="18" charset="0"/>
              </a:rPr>
              <a:t> </a:t>
            </a:r>
            <a:r>
              <a:rPr lang="en-US" sz="2000" b="1" dirty="0" err="1" smtClean="0">
                <a:latin typeface="Cambria" pitchFamily="18" charset="0"/>
              </a:rPr>
              <a:t>Jabatan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dengan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b="1" dirty="0" err="1" smtClean="0">
                <a:latin typeface="Cambria" pitchFamily="18" charset="0"/>
              </a:rPr>
              <a:t>Profil</a:t>
            </a:r>
            <a:r>
              <a:rPr lang="en-US" sz="2000" b="1" dirty="0" smtClean="0">
                <a:latin typeface="Cambria" pitchFamily="18" charset="0"/>
              </a:rPr>
              <a:t> </a:t>
            </a:r>
            <a:r>
              <a:rPr lang="en-US" sz="2000" b="1" dirty="0" err="1" smtClean="0">
                <a:latin typeface="Cambria" pitchFamily="18" charset="0"/>
              </a:rPr>
              <a:t>Pegawai</a:t>
            </a:r>
            <a:r>
              <a:rPr lang="en-US" sz="2000" dirty="0" smtClean="0">
                <a:latin typeface="Cambria" pitchFamily="18" charset="0"/>
              </a:rPr>
              <a:t> yang </a:t>
            </a:r>
            <a:r>
              <a:rPr lang="en-US" sz="2000" dirty="0" err="1" smtClean="0">
                <a:latin typeface="Cambria" pitchFamily="18" charset="0"/>
              </a:rPr>
              <a:t>menduduki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jabatan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tersebut</a:t>
            </a:r>
            <a:r>
              <a:rPr lang="en-US" sz="2000" dirty="0" smtClean="0">
                <a:latin typeface="Cambria" pitchFamily="18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990600" y="2971800"/>
            <a:ext cx="3474720" cy="2286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en-US" b="1" dirty="0" err="1" smtClean="0">
                <a:latin typeface="Cambria" pitchFamily="18" charset="0"/>
              </a:rPr>
              <a:t>Syarat</a:t>
            </a:r>
            <a:r>
              <a:rPr lang="en-US" b="1" dirty="0" smtClean="0">
                <a:latin typeface="Cambria" pitchFamily="18" charset="0"/>
              </a:rPr>
              <a:t> </a:t>
            </a:r>
            <a:r>
              <a:rPr lang="en-US" b="1" dirty="0" err="1" smtClean="0">
                <a:latin typeface="Cambria" pitchFamily="18" charset="0"/>
              </a:rPr>
              <a:t>Jabatan</a:t>
            </a:r>
            <a:endParaRPr lang="en-US" b="1" dirty="0" smtClean="0">
              <a:latin typeface="Cambria" pitchFamily="18" charset="0"/>
            </a:endParaRPr>
          </a:p>
          <a:p>
            <a:pPr marL="45720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Cambria" pitchFamily="18" charset="0"/>
              </a:rPr>
              <a:t>Pendidikan</a:t>
            </a:r>
            <a:endParaRPr lang="en-US" dirty="0" smtClean="0">
              <a:latin typeface="Cambria" pitchFamily="18" charset="0"/>
            </a:endParaRPr>
          </a:p>
          <a:p>
            <a:pPr marL="45720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Cambria" pitchFamily="18" charset="0"/>
              </a:rPr>
              <a:t>Pendidikan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Pelatihan</a:t>
            </a:r>
            <a:endParaRPr lang="en-US" dirty="0" smtClean="0">
              <a:latin typeface="Cambria" pitchFamily="18" charset="0"/>
            </a:endParaRPr>
          </a:p>
          <a:p>
            <a:pPr marL="45720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Cambria" pitchFamily="18" charset="0"/>
              </a:rPr>
              <a:t>Pengalaman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Jabatan</a:t>
            </a:r>
            <a:endParaRPr lang="en-US" dirty="0" smtClean="0">
              <a:latin typeface="Cambria" pitchFamily="18" charset="0"/>
            </a:endParaRPr>
          </a:p>
          <a:p>
            <a:pPr marL="45720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Cambria" pitchFamily="18" charset="0"/>
              </a:rPr>
              <a:t>Keahlian</a:t>
            </a:r>
            <a:endParaRPr lang="en-US" dirty="0" smtClean="0">
              <a:latin typeface="Cambria" pitchFamily="18" charset="0"/>
            </a:endParaRPr>
          </a:p>
          <a:p>
            <a:pPr marL="45720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Cambria" pitchFamily="18" charset="0"/>
              </a:rPr>
              <a:t>Keterampilan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57800" y="2971800"/>
            <a:ext cx="3474720" cy="2286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en-US" b="1" dirty="0" err="1" smtClean="0">
                <a:latin typeface="Cambria" pitchFamily="18" charset="0"/>
              </a:rPr>
              <a:t>Profil</a:t>
            </a:r>
            <a:r>
              <a:rPr lang="en-US" b="1" dirty="0" smtClean="0">
                <a:latin typeface="Cambria" pitchFamily="18" charset="0"/>
              </a:rPr>
              <a:t> </a:t>
            </a:r>
            <a:r>
              <a:rPr lang="en-US" b="1" dirty="0" err="1" smtClean="0">
                <a:latin typeface="Cambria" pitchFamily="18" charset="0"/>
              </a:rPr>
              <a:t>Pegawai</a:t>
            </a:r>
            <a:endParaRPr lang="en-US" b="1" dirty="0" smtClean="0">
              <a:latin typeface="Cambria" pitchFamily="18" charset="0"/>
            </a:endParaRPr>
          </a:p>
          <a:p>
            <a:pPr marL="45720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Cambria" pitchFamily="18" charset="0"/>
              </a:rPr>
              <a:t>Pendidikan</a:t>
            </a:r>
            <a:endParaRPr lang="en-US" dirty="0" smtClean="0">
              <a:latin typeface="Cambria" pitchFamily="18" charset="0"/>
            </a:endParaRPr>
          </a:p>
          <a:p>
            <a:pPr marL="45720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Cambria" pitchFamily="18" charset="0"/>
              </a:rPr>
              <a:t>Pendidikan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dan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Pelatihan</a:t>
            </a:r>
            <a:endParaRPr lang="en-US" dirty="0" smtClean="0">
              <a:latin typeface="Cambria" pitchFamily="18" charset="0"/>
            </a:endParaRPr>
          </a:p>
          <a:p>
            <a:pPr marL="45720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Cambria" pitchFamily="18" charset="0"/>
              </a:rPr>
              <a:t>Pengalaman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Jabatan</a:t>
            </a:r>
            <a:endParaRPr lang="en-US" dirty="0" smtClean="0">
              <a:latin typeface="Cambria" pitchFamily="18" charset="0"/>
            </a:endParaRPr>
          </a:p>
          <a:p>
            <a:pPr marL="45720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Cambria" pitchFamily="18" charset="0"/>
              </a:rPr>
              <a:t>Keahlian</a:t>
            </a:r>
            <a:endParaRPr lang="en-US" dirty="0" smtClean="0">
              <a:latin typeface="Cambria" pitchFamily="18" charset="0"/>
            </a:endParaRPr>
          </a:p>
          <a:p>
            <a:pPr marL="457200" indent="-457200">
              <a:spcAft>
                <a:spcPts val="600"/>
              </a:spcAft>
              <a:buFont typeface="Wingdings" pitchFamily="2" charset="2"/>
              <a:buChar char="Ø"/>
            </a:pPr>
            <a:r>
              <a:rPr lang="en-US" dirty="0" err="1" smtClean="0">
                <a:latin typeface="Cambria" pitchFamily="18" charset="0"/>
              </a:rPr>
              <a:t>Keterampilan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8" name="Left-Right Arrow 7"/>
          <p:cNvSpPr/>
          <p:nvPr/>
        </p:nvSpPr>
        <p:spPr>
          <a:xfrm>
            <a:off x="4495799" y="3810000"/>
            <a:ext cx="731520" cy="685800"/>
          </a:xfrm>
          <a:prstGeom prst="leftRightArrow">
            <a:avLst>
              <a:gd name="adj1" fmla="val 50000"/>
              <a:gd name="adj2" fmla="val 27778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9144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7912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1600" b="1" dirty="0" err="1" smtClean="0">
                <a:latin typeface="Cambria" pitchFamily="18" charset="0"/>
              </a:rPr>
              <a:t>Pengalaman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Jabatan</a:t>
            </a:r>
            <a:endParaRPr lang="en-US" sz="1600" b="1" dirty="0" smtClean="0">
              <a:latin typeface="Cambria" pitchFamily="18" charset="0"/>
            </a:endParaRPr>
          </a:p>
          <a:p>
            <a:pPr marL="45720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en-US" sz="1600" dirty="0" err="1" smtClean="0">
                <a:latin typeface="Cambria" pitchFamily="18" charset="0"/>
              </a:rPr>
              <a:t>Jabatan</a:t>
            </a:r>
            <a:r>
              <a:rPr lang="en-US" sz="1600" dirty="0" smtClean="0">
                <a:latin typeface="Cambria" pitchFamily="18" charset="0"/>
              </a:rPr>
              <a:t> yang </a:t>
            </a:r>
            <a:r>
              <a:rPr lang="en-US" sz="1600" dirty="0" err="1" smtClean="0">
                <a:latin typeface="Cambria" pitchFamily="18" charset="0"/>
              </a:rPr>
              <a:t>pernah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diduduki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oleh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seorang</a:t>
            </a:r>
            <a:r>
              <a:rPr lang="en-US" sz="1600" dirty="0" smtClean="0">
                <a:latin typeface="Cambria" pitchFamily="18" charset="0"/>
              </a:rPr>
              <a:t> PNS yang </a:t>
            </a:r>
            <a:r>
              <a:rPr lang="en-US" sz="1600" dirty="0" err="1" smtClean="0">
                <a:latin typeface="Cambria" pitchFamily="18" charset="0"/>
              </a:rPr>
              <a:t>satu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tingkat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di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bawah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atau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setingkat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dan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memiliki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korelasi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dengan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jabatan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saat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ini</a:t>
            </a:r>
            <a:r>
              <a:rPr lang="en-US" sz="1600" dirty="0" smtClean="0">
                <a:latin typeface="Cambria" pitchFamily="18" charset="0"/>
              </a:rPr>
              <a:t>.</a:t>
            </a:r>
          </a:p>
          <a:p>
            <a:pPr marL="692150" indent="-23495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1500" dirty="0" err="1" smtClean="0">
                <a:latin typeface="Cambria" pitchFamily="18" charset="0"/>
              </a:rPr>
              <a:t>Kepala</a:t>
            </a:r>
            <a:r>
              <a:rPr lang="en-US" sz="1500" dirty="0" smtClean="0">
                <a:latin typeface="Cambria" pitchFamily="18" charset="0"/>
              </a:rPr>
              <a:t> Biro </a:t>
            </a:r>
            <a:r>
              <a:rPr lang="en-US" sz="1500" dirty="0" err="1" smtClean="0">
                <a:latin typeface="Cambria" pitchFamily="18" charset="0"/>
              </a:rPr>
              <a:t>Kepegawaian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memiliki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pengalaman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jabatan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seperti</a:t>
            </a:r>
            <a:r>
              <a:rPr lang="en-US" sz="1500" dirty="0" smtClean="0">
                <a:latin typeface="Cambria" pitchFamily="18" charset="0"/>
              </a:rPr>
              <a:t> :</a:t>
            </a:r>
          </a:p>
          <a:p>
            <a:pPr marL="914400" indent="-234950">
              <a:lnSpc>
                <a:spcPct val="125000"/>
              </a:lnSpc>
              <a:spcBef>
                <a:spcPts val="0"/>
              </a:spcBef>
            </a:pPr>
            <a:r>
              <a:rPr lang="en-US" sz="1500" dirty="0" err="1" smtClean="0">
                <a:latin typeface="Cambria" pitchFamily="18" charset="0"/>
              </a:rPr>
              <a:t>Kepala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Bagian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Organisasi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dan</a:t>
            </a:r>
            <a:r>
              <a:rPr lang="en-US" sz="1500" dirty="0" smtClean="0">
                <a:latin typeface="Cambria" pitchFamily="18" charset="0"/>
              </a:rPr>
              <a:t> Tata </a:t>
            </a:r>
            <a:r>
              <a:rPr lang="en-US" sz="1500" dirty="0" err="1" smtClean="0">
                <a:latin typeface="Cambria" pitchFamily="18" charset="0"/>
              </a:rPr>
              <a:t>Laksana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selama</a:t>
            </a:r>
            <a:r>
              <a:rPr lang="en-US" sz="1500" dirty="0" smtClean="0">
                <a:latin typeface="Cambria" pitchFamily="18" charset="0"/>
              </a:rPr>
              <a:t> 2 </a:t>
            </a:r>
            <a:r>
              <a:rPr lang="en-US" sz="1500" dirty="0" err="1" smtClean="0">
                <a:latin typeface="Cambria" pitchFamily="18" charset="0"/>
              </a:rPr>
              <a:t>tahun</a:t>
            </a:r>
            <a:r>
              <a:rPr lang="en-US" sz="1500" dirty="0" smtClean="0">
                <a:latin typeface="Cambria" pitchFamily="18" charset="0"/>
              </a:rPr>
              <a:t>; </a:t>
            </a:r>
          </a:p>
          <a:p>
            <a:pPr marL="914400" indent="-234950">
              <a:lnSpc>
                <a:spcPct val="125000"/>
              </a:lnSpc>
              <a:spcBef>
                <a:spcPts val="0"/>
              </a:spcBef>
            </a:pPr>
            <a:r>
              <a:rPr lang="en-US" sz="1500" dirty="0" err="1" smtClean="0">
                <a:latin typeface="Cambria" pitchFamily="18" charset="0"/>
              </a:rPr>
              <a:t>Kepala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Bagian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Pengembangan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Pegawai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selama</a:t>
            </a:r>
            <a:r>
              <a:rPr lang="en-US" sz="1500" dirty="0" smtClean="0">
                <a:latin typeface="Cambria" pitchFamily="18" charset="0"/>
              </a:rPr>
              <a:t> 2 </a:t>
            </a:r>
            <a:r>
              <a:rPr lang="en-US" sz="1500" dirty="0" err="1" smtClean="0">
                <a:latin typeface="Cambria" pitchFamily="18" charset="0"/>
              </a:rPr>
              <a:t>tahun</a:t>
            </a:r>
            <a:r>
              <a:rPr lang="en-US" sz="1500" dirty="0" smtClean="0">
                <a:latin typeface="Cambria" pitchFamily="18" charset="0"/>
              </a:rPr>
              <a:t>; </a:t>
            </a:r>
            <a:r>
              <a:rPr lang="en-US" sz="1500" dirty="0" err="1" smtClean="0">
                <a:latin typeface="Cambria" pitchFamily="18" charset="0"/>
              </a:rPr>
              <a:t>dan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atau</a:t>
            </a:r>
            <a:endParaRPr lang="en-US" sz="1500" dirty="0" smtClean="0">
              <a:latin typeface="Cambria" pitchFamily="18" charset="0"/>
            </a:endParaRPr>
          </a:p>
          <a:p>
            <a:pPr marL="914400" indent="-234950">
              <a:lnSpc>
                <a:spcPct val="125000"/>
              </a:lnSpc>
              <a:spcBef>
                <a:spcPts val="0"/>
              </a:spcBef>
            </a:pPr>
            <a:r>
              <a:rPr lang="en-US" sz="1500" dirty="0" err="1" smtClean="0">
                <a:latin typeface="Cambria" pitchFamily="18" charset="0"/>
              </a:rPr>
              <a:t>Kepala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Bagian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Pemberhentian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selama</a:t>
            </a:r>
            <a:r>
              <a:rPr lang="en-US" sz="1500" dirty="0" smtClean="0">
                <a:latin typeface="Cambria" pitchFamily="18" charset="0"/>
              </a:rPr>
              <a:t> 3 </a:t>
            </a:r>
            <a:r>
              <a:rPr lang="en-US" sz="1500" dirty="0" err="1" smtClean="0">
                <a:latin typeface="Cambria" pitchFamily="18" charset="0"/>
              </a:rPr>
              <a:t>tahun</a:t>
            </a:r>
            <a:endParaRPr lang="en-US" sz="1500" dirty="0" smtClean="0">
              <a:latin typeface="Cambria" pitchFamily="18" charset="0"/>
            </a:endParaRPr>
          </a:p>
          <a:p>
            <a:pPr marL="4572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1600" b="1" dirty="0" err="1" smtClean="0">
                <a:latin typeface="Cambria" pitchFamily="18" charset="0"/>
              </a:rPr>
              <a:t>Keahlian</a:t>
            </a:r>
            <a:endParaRPr lang="en-US" sz="1600" b="1" dirty="0" smtClean="0">
              <a:latin typeface="Cambria" pitchFamily="18" charset="0"/>
            </a:endParaRPr>
          </a:p>
          <a:p>
            <a:pPr marL="45720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en-US" sz="1600" dirty="0" err="1" smtClean="0">
                <a:latin typeface="Cambria" pitchFamily="18" charset="0"/>
              </a:rPr>
              <a:t>Wawasan</a:t>
            </a:r>
            <a:r>
              <a:rPr lang="en-US" sz="1600" dirty="0" smtClean="0">
                <a:latin typeface="Cambria" pitchFamily="18" charset="0"/>
              </a:rPr>
              <a:t>, </a:t>
            </a:r>
            <a:r>
              <a:rPr lang="en-US" sz="1600" dirty="0" err="1" smtClean="0">
                <a:latin typeface="Cambria" pitchFamily="18" charset="0"/>
              </a:rPr>
              <a:t>pengetahuan</a:t>
            </a:r>
            <a:r>
              <a:rPr lang="en-US" sz="1600" dirty="0" smtClean="0">
                <a:latin typeface="Cambria" pitchFamily="18" charset="0"/>
              </a:rPr>
              <a:t>, </a:t>
            </a:r>
            <a:r>
              <a:rPr lang="en-US" sz="1600" dirty="0" err="1" smtClean="0">
                <a:latin typeface="Cambria" pitchFamily="18" charset="0"/>
              </a:rPr>
              <a:t>kemahiran</a:t>
            </a:r>
            <a:r>
              <a:rPr lang="en-US" sz="1600" dirty="0" smtClean="0">
                <a:latin typeface="Cambria" pitchFamily="18" charset="0"/>
              </a:rPr>
              <a:t> yang </a:t>
            </a:r>
            <a:r>
              <a:rPr lang="en-US" sz="1600" dirty="0" err="1" smtClean="0">
                <a:latin typeface="Cambria" pitchFamily="18" charset="0"/>
              </a:rPr>
              <a:t>dimiliki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seorang</a:t>
            </a:r>
            <a:r>
              <a:rPr lang="en-US" sz="1600" dirty="0" smtClean="0">
                <a:latin typeface="Cambria" pitchFamily="18" charset="0"/>
              </a:rPr>
              <a:t> PNS </a:t>
            </a:r>
            <a:r>
              <a:rPr lang="en-US" sz="1600" dirty="0" err="1" smtClean="0">
                <a:latin typeface="Cambria" pitchFamily="18" charset="0"/>
              </a:rPr>
              <a:t>untuk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dapat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menyelesaikan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tugas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dengan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tepat</a:t>
            </a:r>
            <a:r>
              <a:rPr lang="en-US" sz="1600" dirty="0" smtClean="0">
                <a:latin typeface="Cambria" pitchFamily="18" charset="0"/>
              </a:rPr>
              <a:t>, </a:t>
            </a:r>
            <a:r>
              <a:rPr lang="en-US" sz="1600" dirty="0" err="1" smtClean="0">
                <a:latin typeface="Cambria" pitchFamily="18" charset="0"/>
              </a:rPr>
              <a:t>efektif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dan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efisien</a:t>
            </a:r>
            <a:r>
              <a:rPr lang="en-US" sz="1600" dirty="0" smtClean="0">
                <a:latin typeface="Cambria" pitchFamily="18" charset="0"/>
              </a:rPr>
              <a:t>.</a:t>
            </a:r>
          </a:p>
          <a:p>
            <a:pPr marL="692150" indent="-23495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1500" dirty="0" err="1" smtClean="0">
                <a:latin typeface="Cambria" pitchFamily="18" charset="0"/>
              </a:rPr>
              <a:t>Kepala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Bagian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Pengembangan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Pegawai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memiliki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keahlian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seperti</a:t>
            </a:r>
            <a:r>
              <a:rPr lang="en-US" sz="1500" dirty="0" smtClean="0">
                <a:latin typeface="Cambria" pitchFamily="18" charset="0"/>
              </a:rPr>
              <a:t> :</a:t>
            </a:r>
          </a:p>
          <a:p>
            <a:pPr marL="914400" indent="-234950">
              <a:lnSpc>
                <a:spcPct val="125000"/>
              </a:lnSpc>
              <a:spcBef>
                <a:spcPts val="0"/>
              </a:spcBef>
            </a:pPr>
            <a:r>
              <a:rPr lang="en-US" sz="1500" dirty="0" err="1" smtClean="0">
                <a:latin typeface="Cambria" pitchFamily="18" charset="0"/>
              </a:rPr>
              <a:t>Mendesain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strategi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pengembangan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pegawai</a:t>
            </a:r>
            <a:endParaRPr lang="en-US" sz="1500" dirty="0" smtClean="0">
              <a:latin typeface="Cambria" pitchFamily="18" charset="0"/>
            </a:endParaRPr>
          </a:p>
          <a:p>
            <a:pPr marL="914400" indent="-234950">
              <a:lnSpc>
                <a:spcPct val="125000"/>
              </a:lnSpc>
              <a:spcBef>
                <a:spcPts val="0"/>
              </a:spcBef>
            </a:pPr>
            <a:r>
              <a:rPr lang="en-US" sz="1500" dirty="0" err="1" smtClean="0">
                <a:latin typeface="Cambria" pitchFamily="18" charset="0"/>
              </a:rPr>
              <a:t>Menyusun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kurikulum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pelatihan</a:t>
            </a:r>
            <a:r>
              <a:rPr lang="en-US" sz="1500" dirty="0" smtClean="0">
                <a:latin typeface="Cambria" pitchFamily="18" charset="0"/>
              </a:rPr>
              <a:t> </a:t>
            </a:r>
          </a:p>
          <a:p>
            <a:pPr marL="914400" indent="-234950">
              <a:lnSpc>
                <a:spcPct val="125000"/>
              </a:lnSpc>
              <a:spcBef>
                <a:spcPts val="0"/>
              </a:spcBef>
            </a:pPr>
            <a:r>
              <a:rPr lang="en-US" sz="1500" dirty="0" err="1" smtClean="0">
                <a:latin typeface="Cambria" pitchFamily="18" charset="0"/>
              </a:rPr>
              <a:t>Menganalisis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kebutuhan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pengembangan</a:t>
            </a:r>
            <a:r>
              <a:rPr lang="en-US" sz="1500" dirty="0" smtClean="0">
                <a:latin typeface="Cambria" pitchFamily="18" charset="0"/>
              </a:rPr>
              <a:t> </a:t>
            </a:r>
            <a:r>
              <a:rPr lang="en-US" sz="1500" dirty="0" err="1" smtClean="0">
                <a:latin typeface="Cambria" pitchFamily="18" charset="0"/>
              </a:rPr>
              <a:t>pegawai</a:t>
            </a:r>
            <a:r>
              <a:rPr lang="en-US" sz="1500" dirty="0" smtClean="0">
                <a:latin typeface="Cambria" pitchFamily="18" charset="0"/>
              </a:rPr>
              <a:t> </a:t>
            </a:r>
          </a:p>
          <a:p>
            <a:pPr marL="4572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1600" b="1" dirty="0" err="1" smtClean="0">
                <a:latin typeface="Cambria" pitchFamily="18" charset="0"/>
              </a:rPr>
              <a:t>Keterampilan</a:t>
            </a:r>
            <a:endParaRPr lang="en-US" sz="1600" b="1" dirty="0" smtClean="0">
              <a:latin typeface="Cambria" pitchFamily="18" charset="0"/>
            </a:endParaRPr>
          </a:p>
          <a:p>
            <a:pPr marL="45720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en-US" sz="1600" dirty="0" err="1" smtClean="0">
                <a:latin typeface="Cambria" pitchFamily="18" charset="0"/>
              </a:rPr>
              <a:t>Kemampuan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dan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kecakapan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untuk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menyelesaikan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tugas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dengan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cepat</a:t>
            </a:r>
            <a:r>
              <a:rPr lang="en-US" sz="1600" dirty="0" smtClean="0">
                <a:latin typeface="Cambria" pitchFamily="18" charset="0"/>
              </a:rPr>
              <a:t>, </a:t>
            </a:r>
            <a:r>
              <a:rPr lang="en-US" sz="1600" dirty="0" err="1" smtClean="0">
                <a:latin typeface="Cambria" pitchFamily="18" charset="0"/>
              </a:rPr>
              <a:t>efektif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dan</a:t>
            </a:r>
            <a:r>
              <a:rPr lang="en-US" sz="1600" dirty="0" smtClean="0">
                <a:latin typeface="Cambria" pitchFamily="18" charset="0"/>
              </a:rPr>
              <a:t> </a:t>
            </a:r>
            <a:r>
              <a:rPr lang="en-US" sz="1600" dirty="0" err="1" smtClean="0">
                <a:latin typeface="Cambria" pitchFamily="18" charset="0"/>
              </a:rPr>
              <a:t>efisien</a:t>
            </a:r>
            <a:r>
              <a:rPr lang="en-US" sz="1600" dirty="0" smtClean="0">
                <a:latin typeface="Cambria" pitchFamily="18" charset="0"/>
              </a:rPr>
              <a:t>.</a:t>
            </a:r>
          </a:p>
          <a:p>
            <a:pPr marL="692150" indent="-23495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sv-SE" sz="1500" dirty="0" smtClean="0">
                <a:latin typeface="Cambria" pitchFamily="18" charset="0"/>
              </a:rPr>
              <a:t>Kepala Bagian Pengembangan Pegawai memiliki keterampilan seperti :</a:t>
            </a:r>
          </a:p>
          <a:p>
            <a:pPr marL="914400" indent="-234950">
              <a:lnSpc>
                <a:spcPct val="125000"/>
              </a:lnSpc>
              <a:spcBef>
                <a:spcPts val="0"/>
              </a:spcBef>
            </a:pPr>
            <a:r>
              <a:rPr lang="sv-SE" sz="1500" dirty="0" smtClean="0">
                <a:latin typeface="Cambria" pitchFamily="18" charset="0"/>
              </a:rPr>
              <a:t>Mengoperasikan komputer</a:t>
            </a:r>
          </a:p>
          <a:p>
            <a:pPr marL="914400" indent="-234950">
              <a:lnSpc>
                <a:spcPct val="125000"/>
              </a:lnSpc>
              <a:spcBef>
                <a:spcPts val="0"/>
              </a:spcBef>
            </a:pPr>
            <a:r>
              <a:rPr lang="sv-SE" sz="1500" dirty="0" smtClean="0">
                <a:latin typeface="Cambria" pitchFamily="18" charset="0"/>
              </a:rPr>
              <a:t>Berkomunikasi dengan efektif</a:t>
            </a:r>
            <a:endParaRPr lang="en-US" sz="1500" dirty="0" smtClean="0">
              <a:latin typeface="Cambria" pitchFamily="18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>
            <a:noAutofit/>
          </a:bodyPr>
          <a:lstStyle/>
          <a:p>
            <a:r>
              <a:rPr lang="en-US" sz="2400" dirty="0" err="1" smtClean="0">
                <a:latin typeface="Bernard MT Condensed" pitchFamily="18" charset="0"/>
              </a:rPr>
              <a:t>Penataan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Pegawai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Negeri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Sipil</a:t>
            </a:r>
            <a:r>
              <a:rPr lang="en-US" sz="2400" dirty="0" smtClean="0">
                <a:latin typeface="Bernard MT Condensed" pitchFamily="18" charset="0"/>
              </a:rPr>
              <a:t> (PNS)</a:t>
            </a:r>
            <a:br>
              <a:rPr lang="en-US" sz="2400" dirty="0" smtClean="0">
                <a:latin typeface="Bernard MT Condensed" pitchFamily="18" charset="0"/>
              </a:rPr>
            </a:br>
            <a:r>
              <a:rPr lang="en-US" sz="2000" dirty="0" err="1" smtClean="0">
                <a:latin typeface="Bernard MT Condensed" pitchFamily="18" charset="0"/>
              </a:rPr>
              <a:t>Analisis</a:t>
            </a:r>
            <a:r>
              <a:rPr lang="en-US" sz="2000" dirty="0" smtClean="0">
                <a:latin typeface="Bernard MT Condensed" pitchFamily="18" charset="0"/>
              </a:rPr>
              <a:t> </a:t>
            </a:r>
            <a:r>
              <a:rPr lang="en-US" sz="2000" dirty="0" err="1" smtClean="0">
                <a:latin typeface="Bernard MT Condensed" pitchFamily="18" charset="0"/>
              </a:rPr>
              <a:t>Kesenjangan</a:t>
            </a:r>
            <a:r>
              <a:rPr lang="en-US" sz="2000" dirty="0" smtClean="0">
                <a:latin typeface="Bernard MT Condensed" pitchFamily="18" charset="0"/>
              </a:rPr>
              <a:t> </a:t>
            </a:r>
            <a:r>
              <a:rPr lang="en-US" sz="2000" dirty="0" err="1" smtClean="0">
                <a:latin typeface="Bernard MT Condensed" pitchFamily="18" charset="0"/>
              </a:rPr>
              <a:t>Jabatan</a:t>
            </a:r>
            <a:r>
              <a:rPr lang="en-US" sz="2000" dirty="0" smtClean="0">
                <a:latin typeface="Bernard MT Condensed" pitchFamily="18" charset="0"/>
              </a:rPr>
              <a:t> (2)</a:t>
            </a:r>
            <a:endParaRPr lang="en-US" sz="2000" dirty="0"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>
            <a:noAutofit/>
          </a:bodyPr>
          <a:lstStyle/>
          <a:p>
            <a:r>
              <a:rPr lang="en-US" sz="2400" dirty="0" err="1" smtClean="0">
                <a:latin typeface="Bernard MT Condensed" pitchFamily="18" charset="0"/>
              </a:rPr>
              <a:t>Penataan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Pegawai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Negeri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Sipil</a:t>
            </a:r>
            <a:r>
              <a:rPr lang="en-US" sz="2400" dirty="0" smtClean="0">
                <a:latin typeface="Bernard MT Condensed" pitchFamily="18" charset="0"/>
              </a:rPr>
              <a:t> (PNS)</a:t>
            </a:r>
            <a:br>
              <a:rPr lang="en-US" sz="2400" dirty="0" smtClean="0">
                <a:latin typeface="Bernard MT Condensed" pitchFamily="18" charset="0"/>
              </a:rPr>
            </a:br>
            <a:r>
              <a:rPr lang="en-US" sz="2000" dirty="0" err="1" smtClean="0">
                <a:latin typeface="Bernard MT Condensed" pitchFamily="18" charset="0"/>
              </a:rPr>
              <a:t>Analisis</a:t>
            </a:r>
            <a:r>
              <a:rPr lang="en-US" sz="2000" dirty="0" smtClean="0">
                <a:latin typeface="Bernard MT Condensed" pitchFamily="18" charset="0"/>
              </a:rPr>
              <a:t> </a:t>
            </a:r>
            <a:r>
              <a:rPr lang="en-US" sz="2000" dirty="0" err="1" smtClean="0">
                <a:latin typeface="Bernard MT Condensed" pitchFamily="18" charset="0"/>
              </a:rPr>
              <a:t>Kesenjangan</a:t>
            </a:r>
            <a:r>
              <a:rPr lang="en-US" sz="2000" dirty="0" smtClean="0">
                <a:latin typeface="Bernard MT Condensed" pitchFamily="18" charset="0"/>
              </a:rPr>
              <a:t> </a:t>
            </a:r>
            <a:r>
              <a:rPr lang="en-US" sz="2000" dirty="0" err="1" smtClean="0">
                <a:latin typeface="Bernard MT Condensed" pitchFamily="18" charset="0"/>
              </a:rPr>
              <a:t>Jabatan</a:t>
            </a:r>
            <a:r>
              <a:rPr lang="en-US" sz="2000" dirty="0" smtClean="0">
                <a:latin typeface="Bernard MT Condensed" pitchFamily="18" charset="0"/>
              </a:rPr>
              <a:t> (3)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066801"/>
            <a:ext cx="8839200" cy="762000"/>
          </a:xfrm>
        </p:spPr>
        <p:txBody>
          <a:bodyPr>
            <a:normAutofit lnSpcReduction="10000"/>
          </a:bodyPr>
          <a:lstStyle/>
          <a:p>
            <a:pPr>
              <a:tabLst>
                <a:tab pos="1828800" algn="l"/>
                <a:tab pos="1995488" algn="l"/>
              </a:tabLst>
            </a:pPr>
            <a:r>
              <a:rPr lang="en-US" sz="1400" dirty="0" smtClean="0">
                <a:latin typeface="Cambria" pitchFamily="18" charset="0"/>
              </a:rPr>
              <a:t>Unit </a:t>
            </a:r>
            <a:r>
              <a:rPr lang="en-US" sz="1400" dirty="0" err="1" smtClean="0">
                <a:latin typeface="Cambria" pitchFamily="18" charset="0"/>
              </a:rPr>
              <a:t>Kerja</a:t>
            </a:r>
            <a:r>
              <a:rPr lang="en-US" sz="1400" dirty="0" smtClean="0">
                <a:latin typeface="Cambria" pitchFamily="18" charset="0"/>
              </a:rPr>
              <a:t>	 :	</a:t>
            </a:r>
            <a:r>
              <a:rPr lang="en-US" sz="1400" dirty="0" err="1" smtClean="0">
                <a:latin typeface="Cambria" pitchFamily="18" charset="0"/>
              </a:rPr>
              <a:t>Direktorat</a:t>
            </a:r>
            <a:r>
              <a:rPr lang="en-US" sz="1400" dirty="0" smtClean="0">
                <a:latin typeface="Cambria" pitchFamily="18" charset="0"/>
              </a:rPr>
              <a:t> </a:t>
            </a:r>
            <a:r>
              <a:rPr lang="en-US" sz="1400" dirty="0" err="1" smtClean="0">
                <a:latin typeface="Cambria" pitchFamily="18" charset="0"/>
              </a:rPr>
              <a:t>Perencanaan</a:t>
            </a:r>
            <a:r>
              <a:rPr lang="en-US" sz="1400" dirty="0" smtClean="0">
                <a:latin typeface="Cambria" pitchFamily="18" charset="0"/>
              </a:rPr>
              <a:t> </a:t>
            </a:r>
            <a:r>
              <a:rPr lang="en-US" sz="1400" dirty="0" err="1" smtClean="0">
                <a:latin typeface="Cambria" pitchFamily="18" charset="0"/>
              </a:rPr>
              <a:t>Kepegawaian</a:t>
            </a:r>
            <a:r>
              <a:rPr lang="en-US" sz="1400" dirty="0" smtClean="0">
                <a:latin typeface="Cambria" pitchFamily="18" charset="0"/>
              </a:rPr>
              <a:t> </a:t>
            </a:r>
            <a:r>
              <a:rPr lang="en-US" sz="1400" dirty="0" err="1" smtClean="0">
                <a:latin typeface="Cambria" pitchFamily="18" charset="0"/>
              </a:rPr>
              <a:t>dan</a:t>
            </a:r>
            <a:r>
              <a:rPr lang="en-US" sz="1400" dirty="0" smtClean="0">
                <a:latin typeface="Cambria" pitchFamily="18" charset="0"/>
              </a:rPr>
              <a:t> </a:t>
            </a:r>
            <a:r>
              <a:rPr lang="en-US" sz="1400" dirty="0" err="1" smtClean="0">
                <a:latin typeface="Cambria" pitchFamily="18" charset="0"/>
              </a:rPr>
              <a:t>Formasi</a:t>
            </a:r>
            <a:endParaRPr lang="en-US" sz="1400" dirty="0" smtClean="0">
              <a:latin typeface="Cambria" pitchFamily="18" charset="0"/>
            </a:endParaRPr>
          </a:p>
          <a:p>
            <a:pPr>
              <a:tabLst>
                <a:tab pos="1828800" algn="l"/>
                <a:tab pos="1995488" algn="l"/>
              </a:tabLst>
            </a:pPr>
            <a:r>
              <a:rPr lang="en-US" sz="1400" dirty="0" err="1" smtClean="0">
                <a:latin typeface="Cambria" pitchFamily="18" charset="0"/>
              </a:rPr>
              <a:t>Nama</a:t>
            </a:r>
            <a:r>
              <a:rPr lang="en-US" sz="1400" dirty="0" smtClean="0">
                <a:latin typeface="Cambria" pitchFamily="18" charset="0"/>
              </a:rPr>
              <a:t> </a:t>
            </a:r>
            <a:r>
              <a:rPr lang="en-US" sz="1400" dirty="0" err="1" smtClean="0">
                <a:latin typeface="Cambria" pitchFamily="18" charset="0"/>
              </a:rPr>
              <a:t>Pegawai</a:t>
            </a:r>
            <a:r>
              <a:rPr lang="en-US" sz="1400" dirty="0" smtClean="0">
                <a:latin typeface="Cambria" pitchFamily="18" charset="0"/>
              </a:rPr>
              <a:t>	 :	Drs. Budi, MM</a:t>
            </a:r>
          </a:p>
          <a:p>
            <a:pPr>
              <a:tabLst>
                <a:tab pos="1828800" algn="l"/>
                <a:tab pos="1995488" algn="l"/>
              </a:tabLst>
            </a:pPr>
            <a:r>
              <a:rPr lang="en-US" sz="1400" dirty="0" err="1" smtClean="0">
                <a:latin typeface="Cambria" pitchFamily="18" charset="0"/>
              </a:rPr>
              <a:t>Jabatan</a:t>
            </a:r>
            <a:r>
              <a:rPr lang="en-US" sz="1400" dirty="0" smtClean="0">
                <a:latin typeface="Cambria" pitchFamily="18" charset="0"/>
              </a:rPr>
              <a:t>	 :	</a:t>
            </a:r>
            <a:r>
              <a:rPr lang="en-US" sz="1400" dirty="0" err="1" smtClean="0">
                <a:latin typeface="Cambria" pitchFamily="18" charset="0"/>
              </a:rPr>
              <a:t>Kepala</a:t>
            </a:r>
            <a:r>
              <a:rPr lang="en-US" sz="1400" dirty="0" smtClean="0">
                <a:latin typeface="Cambria" pitchFamily="18" charset="0"/>
              </a:rPr>
              <a:t> </a:t>
            </a:r>
            <a:r>
              <a:rPr lang="en-US" sz="1400" dirty="0" err="1" smtClean="0">
                <a:latin typeface="Cambria" pitchFamily="18" charset="0"/>
              </a:rPr>
              <a:t>Bidang</a:t>
            </a:r>
            <a:r>
              <a:rPr lang="en-US" sz="1400" dirty="0" smtClean="0">
                <a:latin typeface="Cambria" pitchFamily="18" charset="0"/>
              </a:rPr>
              <a:t> </a:t>
            </a:r>
            <a:r>
              <a:rPr lang="en-US" sz="1400" dirty="0" err="1" smtClean="0">
                <a:latin typeface="Cambria" pitchFamily="18" charset="0"/>
              </a:rPr>
              <a:t>Pengembangan</a:t>
            </a:r>
            <a:r>
              <a:rPr lang="en-US" sz="1400" dirty="0" smtClean="0">
                <a:latin typeface="Cambria" pitchFamily="18" charset="0"/>
              </a:rPr>
              <a:t> </a:t>
            </a:r>
            <a:r>
              <a:rPr lang="en-US" sz="1400" dirty="0" err="1" smtClean="0">
                <a:latin typeface="Cambria" pitchFamily="18" charset="0"/>
              </a:rPr>
              <a:t>Pegawai</a:t>
            </a:r>
            <a:endParaRPr lang="en-US" sz="1400" dirty="0" smtClean="0">
              <a:latin typeface="Cambria" pitchFamily="18" charset="0"/>
            </a:endParaRPr>
          </a:p>
        </p:txBody>
      </p:sp>
      <p:graphicFrame>
        <p:nvGraphicFramePr>
          <p:cNvPr id="6" name="Group 67"/>
          <p:cNvGraphicFramePr>
            <a:graphicFrameLocks noGrp="1"/>
          </p:cNvGraphicFramePr>
          <p:nvPr/>
        </p:nvGraphicFramePr>
        <p:xfrm>
          <a:off x="152400" y="1851645"/>
          <a:ext cx="8836025" cy="4930155"/>
        </p:xfrm>
        <a:graphic>
          <a:graphicData uri="http://schemas.openxmlformats.org/drawingml/2006/table">
            <a:tbl>
              <a:tblPr/>
              <a:tblGrid>
                <a:gridCol w="365760"/>
                <a:gridCol w="1063625"/>
                <a:gridCol w="2103120"/>
                <a:gridCol w="2194560"/>
                <a:gridCol w="1097280"/>
                <a:gridCol w="2011680"/>
              </a:tblGrid>
              <a:tr h="36576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No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28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Syarat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Jabatan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Profil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Pegawai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Analisa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Kesenjangan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  <a:p>
                      <a:pPr marL="635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Sesuai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/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Belum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Sesuai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Tindak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Lanjut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760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03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Unsur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28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Uraian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2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28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3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5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9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6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 1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Pendidikan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2863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S1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Manajemen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/</a:t>
                      </a:r>
                    </a:p>
                    <a:p>
                      <a:pPr marL="42863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Administrasi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/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Psikologi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S2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Manajemen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Sesuai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9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 2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Diklat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1905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Diklat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PIM III</a:t>
                      </a:r>
                    </a:p>
                    <a:p>
                      <a:pPr marL="2286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Diklat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Perencanaan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Pengembangan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PNS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1651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Diklat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Analisis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Jabatan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  <a:p>
                      <a:pPr marL="635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Belum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Sesuai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000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Mengikuti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Diklat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PIM III</a:t>
                      </a:r>
                    </a:p>
                    <a:p>
                      <a:pPr marL="228600" marR="0" lvl="0" indent="-2000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Mengikuti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Diklat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Perencanaan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Pengembangan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PNS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 3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Pengalaman Jabatan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Minimal 2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tahun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bidang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pengembangan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pegawai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,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/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atau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  <a:p>
                      <a:pPr marL="2286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Pernah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menduduki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jabatan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Kasie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Penyusunan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Perencanaan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Pengembangan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174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Kasie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Penyusunan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Perencanaan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Pengembangan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selama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4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tahun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Sesuai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539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4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Keahlian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Mampu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mend</a:t>
                      </a:r>
                      <a:r>
                        <a:rPr kumimoji="0" lang="id-ID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esain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rencana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pengembangan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pegawai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dengan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tepat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Mampu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menyusun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informasi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jabatan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Belum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Sesuai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000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Mengikuti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Diklat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Perencanaan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Pengembangan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PNS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539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5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Keterampilan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Mengklasifikasi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data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kebutuhan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pengembangan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pegawai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Mengelompokkan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data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profil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PNS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Sesuai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>
                <a:latin typeface="Bernard MT Condensed" pitchFamily="18" charset="0"/>
              </a:rPr>
              <a:t>Prinsip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Dasar</a:t>
            </a:r>
            <a:r>
              <a:rPr lang="en-US" sz="3200" dirty="0" smtClean="0">
                <a:latin typeface="Bernard MT Condensed" pitchFamily="18" charset="0"/>
              </a:rPr>
              <a:t/>
            </a:r>
            <a:br>
              <a:rPr lang="en-US" sz="3200" dirty="0" smtClean="0">
                <a:latin typeface="Bernard MT Condensed" pitchFamily="18" charset="0"/>
              </a:rPr>
            </a:br>
            <a:r>
              <a:rPr lang="en-US" sz="3200" dirty="0" err="1" smtClean="0">
                <a:latin typeface="Bernard MT Condensed" pitchFamily="18" charset="0"/>
              </a:rPr>
              <a:t>Undang-Undang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Nomor</a:t>
            </a:r>
            <a:r>
              <a:rPr lang="en-US" sz="3200" dirty="0" smtClean="0">
                <a:latin typeface="Bernard MT Condensed" pitchFamily="18" charset="0"/>
              </a:rPr>
              <a:t> 5 </a:t>
            </a:r>
            <a:r>
              <a:rPr lang="en-US" sz="3200" dirty="0" err="1" smtClean="0">
                <a:latin typeface="Bernard MT Condensed" pitchFamily="18" charset="0"/>
              </a:rPr>
              <a:t>Tahun</a:t>
            </a:r>
            <a:r>
              <a:rPr lang="en-US" sz="3200" dirty="0" smtClean="0">
                <a:latin typeface="Bernard MT Condensed" pitchFamily="18" charset="0"/>
              </a:rPr>
              <a:t> 2014</a:t>
            </a:r>
            <a:endParaRPr lang="en-US" sz="32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4478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3657600" cy="5029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SISTEM MERIT</a:t>
            </a:r>
          </a:p>
          <a:p>
            <a:pPr marL="0" indent="0">
              <a:spcBef>
                <a:spcPts val="0"/>
              </a:spcBef>
              <a:buNone/>
            </a:pPr>
            <a:endParaRPr lang="en-US" sz="1000" b="1" dirty="0" smtClean="0">
              <a:solidFill>
                <a:srgbClr val="002060"/>
              </a:solidFill>
              <a:latin typeface="Cambria" pitchFamily="18" charset="0"/>
              <a:cs typeface="Aharoni" pitchFamily="2" charset="-79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Kebijakan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dan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Manajemen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ASN yang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berdasarkan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pada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:</a:t>
            </a:r>
            <a:r>
              <a:rPr lang="en-US" sz="2000" b="1" dirty="0" smtClean="0">
                <a:latin typeface="Cambria" pitchFamily="18" charset="0"/>
                <a:cs typeface="Aharoni" pitchFamily="2" charset="-79"/>
              </a:rPr>
              <a:t> 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b="1" dirty="0" err="1" smtClean="0">
                <a:solidFill>
                  <a:srgbClr val="FF0000"/>
                </a:solidFill>
                <a:latin typeface="Cambria" pitchFamily="18" charset="0"/>
                <a:cs typeface="Aharoni" pitchFamily="2" charset="-79"/>
              </a:rPr>
              <a:t>kualifikasi</a:t>
            </a:r>
            <a:r>
              <a:rPr lang="en-US" sz="2000" b="1" dirty="0" smtClean="0">
                <a:solidFill>
                  <a:srgbClr val="FF0000"/>
                </a:solidFill>
                <a:latin typeface="Cambria" pitchFamily="18" charset="0"/>
                <a:cs typeface="Aharoni" pitchFamily="2" charset="-79"/>
              </a:rPr>
              <a:t>, 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b="1" dirty="0" err="1" smtClean="0">
                <a:solidFill>
                  <a:srgbClr val="FF0000"/>
                </a:solidFill>
                <a:latin typeface="Cambria" pitchFamily="18" charset="0"/>
                <a:cs typeface="Aharoni" pitchFamily="2" charset="-79"/>
              </a:rPr>
              <a:t>kompetensi</a:t>
            </a:r>
            <a:r>
              <a:rPr lang="en-US" sz="2000" b="1" dirty="0" smtClean="0">
                <a:solidFill>
                  <a:srgbClr val="FF0000"/>
                </a:solidFill>
                <a:latin typeface="Cambria" pitchFamily="18" charset="0"/>
                <a:cs typeface="Aharoni" pitchFamily="2" charset="-79"/>
              </a:rPr>
              <a:t>,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dan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en-US" sz="2000" b="1" dirty="0" err="1" smtClean="0">
                <a:solidFill>
                  <a:srgbClr val="FF0000"/>
                </a:solidFill>
                <a:latin typeface="Cambria" pitchFamily="18" charset="0"/>
                <a:cs typeface="Aharoni" pitchFamily="2" charset="-79"/>
              </a:rPr>
              <a:t>kinerja</a:t>
            </a:r>
            <a:r>
              <a:rPr lang="en-US" sz="2000" b="1" dirty="0" smtClean="0">
                <a:solidFill>
                  <a:srgbClr val="FF0000"/>
                </a:solidFill>
                <a:latin typeface="Cambria" pitchFamily="18" charset="0"/>
                <a:cs typeface="Aharoni" pitchFamily="2" charset="-79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secara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adil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dan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wajar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dengan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tanpa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membedakan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latar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belakang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politik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,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ras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,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warna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kulit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, agama,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asal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usul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,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jenis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kelamin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, status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pernikahan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,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umur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,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atau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kondisi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kecacatan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.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029200" y="1600200"/>
            <a:ext cx="3657600" cy="5029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Memberlakukan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Sistem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Merit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melalui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: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Seleksi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dan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promosi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secara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adil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dan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kompetitif</a:t>
            </a:r>
            <a:endParaRPr lang="en-US" b="1" dirty="0">
              <a:solidFill>
                <a:srgbClr val="002060"/>
              </a:solidFill>
              <a:latin typeface="Cambria" pitchFamily="18" charset="0"/>
              <a:cs typeface="Aharoni" pitchFamily="2" charset="-79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Menerapkan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prinsip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i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fairness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Penggajian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, </a:t>
            </a:r>
            <a:r>
              <a:rPr lang="en-US" b="1" i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reward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i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and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i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punishment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berbasis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kinerja</a:t>
            </a:r>
            <a:endParaRPr lang="en-US" b="1" dirty="0">
              <a:solidFill>
                <a:srgbClr val="002060"/>
              </a:solidFill>
              <a:latin typeface="Cambria" pitchFamily="18" charset="0"/>
              <a:cs typeface="Aharoni" pitchFamily="2" charset="-79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Standar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integritas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dan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perilaku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untuk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kepentingan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publik</a:t>
            </a:r>
            <a:endParaRPr lang="en-US" b="1" dirty="0">
              <a:solidFill>
                <a:srgbClr val="002060"/>
              </a:solidFill>
              <a:latin typeface="Cambria" pitchFamily="18" charset="0"/>
              <a:cs typeface="Aharoni" pitchFamily="2" charset="-79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Manajemen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ASN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secara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efektif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dan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efisien</a:t>
            </a:r>
            <a:endParaRPr lang="en-US" b="1" dirty="0">
              <a:solidFill>
                <a:srgbClr val="002060"/>
              </a:solidFill>
              <a:latin typeface="Cambria" pitchFamily="18" charset="0"/>
              <a:cs typeface="Aharoni" pitchFamily="2" charset="-79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Melindungi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 PNS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dari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intervensi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politik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dan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tindakan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 </a:t>
            </a:r>
            <a:r>
              <a:rPr lang="en-US" b="1" dirty="0" err="1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diskriminatif</a:t>
            </a:r>
            <a:r>
              <a:rPr lang="en-US" b="1" dirty="0">
                <a:solidFill>
                  <a:srgbClr val="002060"/>
                </a:solidFill>
                <a:latin typeface="Cambria" pitchFamily="18" charset="0"/>
                <a:cs typeface="Aharoni" pitchFamily="2" charset="-79"/>
              </a:rPr>
              <a:t>.</a:t>
            </a:r>
          </a:p>
        </p:txBody>
      </p:sp>
      <p:sp>
        <p:nvSpPr>
          <p:cNvPr id="8" name="Right Arrow 7"/>
          <p:cNvSpPr/>
          <p:nvPr/>
        </p:nvSpPr>
        <p:spPr>
          <a:xfrm>
            <a:off x="4267200" y="1828800"/>
            <a:ext cx="640080" cy="4572000"/>
          </a:xfrm>
          <a:prstGeom prst="rightArrow">
            <a:avLst>
              <a:gd name="adj1" fmla="val 50000"/>
              <a:gd name="adj2" fmla="val 7597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>
            <a:noAutofit/>
          </a:bodyPr>
          <a:lstStyle/>
          <a:p>
            <a:r>
              <a:rPr lang="en-US" sz="2400" dirty="0" err="1" smtClean="0">
                <a:latin typeface="Bernard MT Condensed" pitchFamily="18" charset="0"/>
              </a:rPr>
              <a:t>Penataan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Pegawai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Negeri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Sipil</a:t>
            </a:r>
            <a:r>
              <a:rPr lang="en-US" sz="2400" dirty="0" smtClean="0">
                <a:latin typeface="Bernard MT Condensed" pitchFamily="18" charset="0"/>
              </a:rPr>
              <a:t> (PNS)</a:t>
            </a:r>
            <a:br>
              <a:rPr lang="en-US" sz="2400" dirty="0" smtClean="0">
                <a:latin typeface="Bernard MT Condensed" pitchFamily="18" charset="0"/>
              </a:rPr>
            </a:br>
            <a:r>
              <a:rPr lang="en-US" sz="2000" dirty="0" err="1" smtClean="0">
                <a:latin typeface="Bernard MT Condensed" pitchFamily="18" charset="0"/>
              </a:rPr>
              <a:t>Analisis</a:t>
            </a:r>
            <a:r>
              <a:rPr lang="en-US" sz="2000" dirty="0" smtClean="0">
                <a:latin typeface="Bernard MT Condensed" pitchFamily="18" charset="0"/>
              </a:rPr>
              <a:t> </a:t>
            </a:r>
            <a:r>
              <a:rPr lang="en-US" sz="2000" dirty="0" err="1" smtClean="0">
                <a:latin typeface="Bernard MT Condensed" pitchFamily="18" charset="0"/>
              </a:rPr>
              <a:t>Kesenjangan</a:t>
            </a:r>
            <a:r>
              <a:rPr lang="en-US" sz="2000" dirty="0" smtClean="0">
                <a:latin typeface="Bernard MT Condensed" pitchFamily="18" charset="0"/>
              </a:rPr>
              <a:t> </a:t>
            </a:r>
            <a:r>
              <a:rPr lang="en-US" sz="2000" dirty="0" err="1" smtClean="0">
                <a:latin typeface="Bernard MT Condensed" pitchFamily="18" charset="0"/>
              </a:rPr>
              <a:t>Jabatan</a:t>
            </a:r>
            <a:r>
              <a:rPr lang="en-US" sz="2000" dirty="0" smtClean="0">
                <a:latin typeface="Bernard MT Condensed" pitchFamily="18" charset="0"/>
              </a:rPr>
              <a:t> (4)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9144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066801"/>
            <a:ext cx="8839200" cy="762000"/>
          </a:xfrm>
        </p:spPr>
        <p:txBody>
          <a:bodyPr>
            <a:normAutofit lnSpcReduction="10000"/>
          </a:bodyPr>
          <a:lstStyle/>
          <a:p>
            <a:pPr>
              <a:tabLst>
                <a:tab pos="1828800" algn="l"/>
                <a:tab pos="1995488" algn="l"/>
              </a:tabLst>
            </a:pPr>
            <a:r>
              <a:rPr lang="en-US" sz="1400" dirty="0" smtClean="0">
                <a:latin typeface="Cambria" pitchFamily="18" charset="0"/>
              </a:rPr>
              <a:t>Unit </a:t>
            </a:r>
            <a:r>
              <a:rPr lang="en-US" sz="1400" dirty="0" err="1" smtClean="0">
                <a:latin typeface="Cambria" pitchFamily="18" charset="0"/>
              </a:rPr>
              <a:t>Kerja</a:t>
            </a:r>
            <a:r>
              <a:rPr lang="en-US" sz="1400" dirty="0" smtClean="0">
                <a:latin typeface="Cambria" pitchFamily="18" charset="0"/>
              </a:rPr>
              <a:t>	 :	</a:t>
            </a:r>
            <a:r>
              <a:rPr lang="en-US" sz="1400" dirty="0" err="1" smtClean="0">
                <a:latin typeface="Cambria" pitchFamily="18" charset="0"/>
              </a:rPr>
              <a:t>Dinas</a:t>
            </a:r>
            <a:r>
              <a:rPr lang="en-US" sz="1400" dirty="0" smtClean="0">
                <a:latin typeface="Cambria" pitchFamily="18" charset="0"/>
              </a:rPr>
              <a:t> </a:t>
            </a:r>
            <a:r>
              <a:rPr lang="en-US" sz="1400" dirty="0" err="1" smtClean="0">
                <a:latin typeface="Cambria" pitchFamily="18" charset="0"/>
              </a:rPr>
              <a:t>Kependudukan</a:t>
            </a:r>
            <a:r>
              <a:rPr lang="en-US" sz="1400" dirty="0" smtClean="0">
                <a:latin typeface="Cambria" pitchFamily="18" charset="0"/>
              </a:rPr>
              <a:t> </a:t>
            </a:r>
            <a:r>
              <a:rPr lang="en-US" sz="1400" dirty="0" err="1" smtClean="0">
                <a:latin typeface="Cambria" pitchFamily="18" charset="0"/>
              </a:rPr>
              <a:t>dan</a:t>
            </a:r>
            <a:r>
              <a:rPr lang="en-US" sz="1400" dirty="0" smtClean="0">
                <a:latin typeface="Cambria" pitchFamily="18" charset="0"/>
              </a:rPr>
              <a:t> </a:t>
            </a:r>
            <a:r>
              <a:rPr lang="en-US" sz="1400" dirty="0" err="1" smtClean="0">
                <a:latin typeface="Cambria" pitchFamily="18" charset="0"/>
              </a:rPr>
              <a:t>Catatan</a:t>
            </a:r>
            <a:r>
              <a:rPr lang="en-US" sz="1400" dirty="0" smtClean="0">
                <a:latin typeface="Cambria" pitchFamily="18" charset="0"/>
              </a:rPr>
              <a:t> </a:t>
            </a:r>
            <a:r>
              <a:rPr lang="en-US" sz="1400" dirty="0" err="1" smtClean="0">
                <a:latin typeface="Cambria" pitchFamily="18" charset="0"/>
              </a:rPr>
              <a:t>Sipil</a:t>
            </a:r>
            <a:endParaRPr lang="en-US" sz="1400" dirty="0" smtClean="0">
              <a:latin typeface="Cambria" pitchFamily="18" charset="0"/>
            </a:endParaRPr>
          </a:p>
          <a:p>
            <a:pPr>
              <a:tabLst>
                <a:tab pos="1828800" algn="l"/>
                <a:tab pos="1995488" algn="l"/>
              </a:tabLst>
            </a:pPr>
            <a:r>
              <a:rPr lang="en-US" sz="1400" dirty="0" err="1" smtClean="0">
                <a:latin typeface="Cambria" pitchFamily="18" charset="0"/>
              </a:rPr>
              <a:t>Nama</a:t>
            </a:r>
            <a:r>
              <a:rPr lang="en-US" sz="1400" dirty="0" smtClean="0">
                <a:latin typeface="Cambria" pitchFamily="18" charset="0"/>
              </a:rPr>
              <a:t> </a:t>
            </a:r>
            <a:r>
              <a:rPr lang="en-US" sz="1400" dirty="0" err="1" smtClean="0">
                <a:latin typeface="Cambria" pitchFamily="18" charset="0"/>
              </a:rPr>
              <a:t>Pegawai</a:t>
            </a:r>
            <a:r>
              <a:rPr lang="en-US" sz="1400" dirty="0" smtClean="0">
                <a:latin typeface="Cambria" pitchFamily="18" charset="0"/>
              </a:rPr>
              <a:t>	 :	</a:t>
            </a:r>
            <a:r>
              <a:rPr lang="en-US" sz="1400" dirty="0" err="1" smtClean="0">
                <a:latin typeface="Cambria" pitchFamily="18" charset="0"/>
              </a:rPr>
              <a:t>Mawar</a:t>
            </a:r>
            <a:r>
              <a:rPr lang="en-US" sz="1400" dirty="0" smtClean="0">
                <a:latin typeface="Cambria" pitchFamily="18" charset="0"/>
              </a:rPr>
              <a:t>, SE</a:t>
            </a:r>
          </a:p>
          <a:p>
            <a:pPr>
              <a:tabLst>
                <a:tab pos="1828800" algn="l"/>
                <a:tab pos="1995488" algn="l"/>
              </a:tabLst>
            </a:pPr>
            <a:r>
              <a:rPr lang="en-US" sz="1400" dirty="0" err="1" smtClean="0">
                <a:latin typeface="Cambria" pitchFamily="18" charset="0"/>
              </a:rPr>
              <a:t>Jabatan</a:t>
            </a:r>
            <a:r>
              <a:rPr lang="en-US" sz="1400" dirty="0" smtClean="0">
                <a:latin typeface="Cambria" pitchFamily="18" charset="0"/>
              </a:rPr>
              <a:t>	 :	</a:t>
            </a:r>
            <a:r>
              <a:rPr lang="en-US" sz="1400" dirty="0" err="1" smtClean="0">
                <a:latin typeface="Cambria" pitchFamily="18" charset="0"/>
              </a:rPr>
              <a:t>Kasubbag</a:t>
            </a:r>
            <a:r>
              <a:rPr lang="en-US" sz="1400" dirty="0" smtClean="0">
                <a:latin typeface="Cambria" pitchFamily="18" charset="0"/>
              </a:rPr>
              <a:t> </a:t>
            </a:r>
            <a:r>
              <a:rPr lang="en-US" sz="1400" dirty="0" err="1" smtClean="0">
                <a:latin typeface="Cambria" pitchFamily="18" charset="0"/>
              </a:rPr>
              <a:t>Perencanaan</a:t>
            </a:r>
            <a:r>
              <a:rPr lang="en-US" sz="1400" dirty="0" smtClean="0">
                <a:latin typeface="Cambria" pitchFamily="18" charset="0"/>
              </a:rPr>
              <a:t> </a:t>
            </a:r>
            <a:r>
              <a:rPr lang="en-US" sz="1400" dirty="0" err="1" smtClean="0">
                <a:latin typeface="Cambria" pitchFamily="18" charset="0"/>
              </a:rPr>
              <a:t>dan</a:t>
            </a:r>
            <a:r>
              <a:rPr lang="en-US" sz="1400" dirty="0" smtClean="0">
                <a:latin typeface="Cambria" pitchFamily="18" charset="0"/>
              </a:rPr>
              <a:t> Program</a:t>
            </a:r>
          </a:p>
        </p:txBody>
      </p:sp>
      <p:graphicFrame>
        <p:nvGraphicFramePr>
          <p:cNvPr id="7" name="Group 67"/>
          <p:cNvGraphicFramePr>
            <a:graphicFrameLocks noGrp="1"/>
          </p:cNvGraphicFramePr>
          <p:nvPr/>
        </p:nvGraphicFramePr>
        <p:xfrm>
          <a:off x="152400" y="1876035"/>
          <a:ext cx="8836025" cy="4905765"/>
        </p:xfrm>
        <a:graphic>
          <a:graphicData uri="http://schemas.openxmlformats.org/drawingml/2006/table">
            <a:tbl>
              <a:tblPr/>
              <a:tblGrid>
                <a:gridCol w="365760"/>
                <a:gridCol w="1063625"/>
                <a:gridCol w="2103120"/>
                <a:gridCol w="2194560"/>
                <a:gridCol w="1097280"/>
                <a:gridCol w="2011680"/>
              </a:tblGrid>
              <a:tr h="36576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No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28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Syarat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Jabatan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Profil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Pegawai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Analisa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Kesenjangan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  <a:p>
                      <a:pPr marL="635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Sesuai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/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Belum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Sesuai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Tindak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Lanjut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760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03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Unsur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28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Uraian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2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28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3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4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5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9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6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 1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Pendidikan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2863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D.III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Ekonomi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/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Manajemen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S.1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Ekonomi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Sesuai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9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 2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Diklat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1905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Diklat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PIM IV</a:t>
                      </a:r>
                    </a:p>
                    <a:p>
                      <a:pPr marL="2286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Diklat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Perencanaan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Program</a:t>
                      </a:r>
                    </a:p>
                    <a:p>
                      <a:pPr marL="2286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Diklat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Pengadaan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Barang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Jasa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1651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Diklat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Manajemen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Proyek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  <a:p>
                      <a:pPr marL="228600" marR="0" lvl="0" indent="-165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Diklat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Manajemen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Perpustakaan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  <a:p>
                      <a:pPr marL="635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Belum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Sesuai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000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Mengikuti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Diklat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PIM IV</a:t>
                      </a:r>
                    </a:p>
                    <a:p>
                      <a:pPr marL="2286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Mengikuti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Diklat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Perencanaan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Program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 3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Pengalaman Jabatan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Minimal 2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tahun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bidang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perencanaan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program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174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Kasubbag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Evaluasi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Pelaporan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Bawasda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selama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2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tahun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  <a:p>
                      <a:pPr marL="228600" marR="0" lvl="0" indent="-174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Kasubbag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Perencanaan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Program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Inspektorat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selama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2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tahun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Sesuai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539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4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Keahlian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Mampu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menyusun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rencana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program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kerja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  <a:p>
                      <a:pPr marL="2286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Mampu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menyusun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manajemen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proyek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Belum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Sesuai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000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Mengikuti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Diklat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Perencanaan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Program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539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5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Keterampilan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1905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Mengoperasikan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komputer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Mengoperasikan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komputer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Sesuai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Arial Unicode MS" pitchFamily="34" charset="-128"/>
                        <a:cs typeface="Arial" pitchFamily="34" charset="0"/>
                      </a:endParaRP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Arial Unicode MS" pitchFamily="34" charset="-128"/>
                          <a:cs typeface="Arial" pitchFamily="34" charset="0"/>
                        </a:rPr>
                        <a:t>-</a:t>
                      </a:r>
                    </a:p>
                  </a:txBody>
                  <a:tcPr marL="19673" marR="19673" marT="457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Bernard MT Condensed" pitchFamily="18" charset="0"/>
              </a:rPr>
              <a:t>Penataan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Pegawai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Negeri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Sipil</a:t>
            </a:r>
            <a:r>
              <a:rPr lang="en-US" sz="2800" dirty="0" smtClean="0">
                <a:latin typeface="Bernard MT Condensed" pitchFamily="18" charset="0"/>
              </a:rPr>
              <a:t> (PNS)</a:t>
            </a:r>
            <a:br>
              <a:rPr lang="en-US" sz="2800" dirty="0" smtClean="0">
                <a:latin typeface="Bernard MT Condensed" pitchFamily="18" charset="0"/>
              </a:rPr>
            </a:br>
            <a:r>
              <a:rPr lang="en-US" sz="2400" dirty="0" err="1" smtClean="0">
                <a:latin typeface="Bernard MT Condensed" pitchFamily="18" charset="0"/>
              </a:rPr>
              <a:t>Kategorisasi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Kebutuhan</a:t>
            </a:r>
            <a:r>
              <a:rPr lang="en-US" sz="2400" dirty="0" smtClean="0">
                <a:latin typeface="Bernard MT Condensed" pitchFamily="18" charset="0"/>
              </a:rPr>
              <a:t> PNS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430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8382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1800" b="1" dirty="0" err="1" smtClean="0">
                <a:latin typeface="Cambria" pitchFamily="18" charset="0"/>
              </a:rPr>
              <a:t>Misalkan</a:t>
            </a:r>
            <a:r>
              <a:rPr lang="en-US" sz="1800" b="1" dirty="0" smtClean="0">
                <a:latin typeface="Cambria" pitchFamily="18" charset="0"/>
              </a:rPr>
              <a:t> </a:t>
            </a:r>
            <a:r>
              <a:rPr lang="en-US" sz="1800" b="1" dirty="0" err="1" smtClean="0">
                <a:latin typeface="Cambria" pitchFamily="18" charset="0"/>
              </a:rPr>
              <a:t>hasil</a:t>
            </a:r>
            <a:r>
              <a:rPr lang="en-US" sz="1800" b="1" dirty="0" smtClean="0">
                <a:latin typeface="Cambria" pitchFamily="18" charset="0"/>
              </a:rPr>
              <a:t> </a:t>
            </a:r>
            <a:r>
              <a:rPr lang="en-US" sz="1800" b="1" dirty="0" err="1" smtClean="0">
                <a:latin typeface="Cambria" pitchFamily="18" charset="0"/>
              </a:rPr>
              <a:t>penghitungan</a:t>
            </a:r>
            <a:r>
              <a:rPr lang="en-US" sz="1800" b="1" dirty="0" smtClean="0">
                <a:latin typeface="Cambria" pitchFamily="18" charset="0"/>
              </a:rPr>
              <a:t> </a:t>
            </a:r>
            <a:r>
              <a:rPr lang="en-US" sz="1800" b="1" dirty="0" err="1" smtClean="0">
                <a:latin typeface="Cambria" pitchFamily="18" charset="0"/>
              </a:rPr>
              <a:t>jumlah</a:t>
            </a:r>
            <a:r>
              <a:rPr lang="en-US" sz="1800" b="1" dirty="0" smtClean="0">
                <a:latin typeface="Cambria" pitchFamily="18" charset="0"/>
              </a:rPr>
              <a:t> </a:t>
            </a:r>
            <a:r>
              <a:rPr lang="en-US" sz="1800" b="1" dirty="0" err="1" smtClean="0">
                <a:latin typeface="Cambria" pitchFamily="18" charset="0"/>
              </a:rPr>
              <a:t>kebutuhan</a:t>
            </a:r>
            <a:r>
              <a:rPr lang="en-US" sz="1800" b="1" dirty="0" smtClean="0">
                <a:latin typeface="Cambria" pitchFamily="18" charset="0"/>
              </a:rPr>
              <a:t> PNS </a:t>
            </a:r>
            <a:r>
              <a:rPr lang="en-US" sz="1800" b="1" dirty="0" err="1" smtClean="0">
                <a:latin typeface="Cambria" pitchFamily="18" charset="0"/>
              </a:rPr>
              <a:t>adalah</a:t>
            </a:r>
            <a:r>
              <a:rPr lang="en-US" sz="1800" b="1" dirty="0" smtClean="0">
                <a:latin typeface="Cambria" pitchFamily="18" charset="0"/>
              </a:rPr>
              <a:t> 5.000 </a:t>
            </a:r>
            <a:r>
              <a:rPr lang="en-US" sz="1800" b="1" dirty="0" err="1" smtClean="0">
                <a:latin typeface="Cambria" pitchFamily="18" charset="0"/>
              </a:rPr>
              <a:t>orang</a:t>
            </a:r>
            <a:r>
              <a:rPr lang="en-US" sz="1800" b="1" dirty="0" smtClean="0">
                <a:latin typeface="Cambria" pitchFamily="18" charset="0"/>
              </a:rPr>
              <a:t>.</a:t>
            </a:r>
          </a:p>
          <a:p>
            <a:pPr marL="4572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1800" b="1" dirty="0" err="1" smtClean="0">
                <a:latin typeface="Cambria" pitchFamily="18" charset="0"/>
              </a:rPr>
              <a:t>Toleransi</a:t>
            </a:r>
            <a:r>
              <a:rPr lang="en-US" sz="1800" b="1" dirty="0" smtClean="0">
                <a:latin typeface="Cambria" pitchFamily="18" charset="0"/>
              </a:rPr>
              <a:t> </a:t>
            </a:r>
            <a:r>
              <a:rPr lang="en-US" sz="1800" b="1" dirty="0" err="1" smtClean="0">
                <a:latin typeface="Cambria" pitchFamily="18" charset="0"/>
              </a:rPr>
              <a:t>hasil</a:t>
            </a:r>
            <a:r>
              <a:rPr lang="en-US" sz="1800" b="1" dirty="0" smtClean="0">
                <a:latin typeface="Cambria" pitchFamily="18" charset="0"/>
              </a:rPr>
              <a:t> </a:t>
            </a:r>
            <a:r>
              <a:rPr lang="en-US" sz="1800" b="1" dirty="0" err="1" smtClean="0">
                <a:latin typeface="Cambria" pitchFamily="18" charset="0"/>
              </a:rPr>
              <a:t>penghitungan</a:t>
            </a:r>
            <a:r>
              <a:rPr lang="en-US" sz="1800" b="1" dirty="0" smtClean="0">
                <a:latin typeface="Cambria" pitchFamily="18" charset="0"/>
              </a:rPr>
              <a:t> 2,5%.</a:t>
            </a:r>
            <a:endParaRPr lang="en-US" sz="1800" dirty="0" smtClean="0">
              <a:latin typeface="Cambria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57200" y="2209800"/>
            <a:ext cx="8229600" cy="1371600"/>
            <a:chOff x="381000" y="2057400"/>
            <a:chExt cx="8229600" cy="1371600"/>
          </a:xfrm>
        </p:grpSpPr>
        <p:sp>
          <p:nvSpPr>
            <p:cNvPr id="12" name="Rectangle 11"/>
            <p:cNvSpPr/>
            <p:nvPr/>
          </p:nvSpPr>
          <p:spPr>
            <a:xfrm>
              <a:off x="3124200" y="2057400"/>
              <a:ext cx="2743200" cy="9144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867400" y="2057400"/>
              <a:ext cx="2743200" cy="9144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81000" y="2057400"/>
              <a:ext cx="2743200" cy="9144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ontent Placeholder 6"/>
            <p:cNvSpPr txBox="1">
              <a:spLocks/>
            </p:cNvSpPr>
            <p:nvPr/>
          </p:nvSpPr>
          <p:spPr>
            <a:xfrm>
              <a:off x="2743200" y="2971800"/>
              <a:ext cx="3581400" cy="4572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R="0" lvl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" pitchFamily="18" charset="0"/>
                  <a:ea typeface="+mn-ea"/>
                  <a:cs typeface="+mn-cs"/>
                </a:rPr>
                <a:t>4.875                  5.000                     5.125</a:t>
              </a:r>
              <a:endPara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endParaRPr>
            </a:p>
          </p:txBody>
        </p:sp>
      </p:grpSp>
      <p:sp>
        <p:nvSpPr>
          <p:cNvPr id="26" name="Content Placeholder 6"/>
          <p:cNvSpPr txBox="1">
            <a:spLocks/>
          </p:cNvSpPr>
          <p:nvPr/>
        </p:nvSpPr>
        <p:spPr>
          <a:xfrm>
            <a:off x="457200" y="3657600"/>
            <a:ext cx="2743200" cy="114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Misalkan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</a:p>
          <a:p>
            <a:pPr marR="0" lvl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jumlah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pegawai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yang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ada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4.763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orang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990203" y="3657203"/>
            <a:ext cx="1524000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Content Placeholder 6"/>
          <p:cNvSpPr txBox="1">
            <a:spLocks/>
          </p:cNvSpPr>
          <p:nvPr/>
        </p:nvSpPr>
        <p:spPr>
          <a:xfrm>
            <a:off x="838200" y="2362200"/>
            <a:ext cx="18288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 smtClean="0">
                <a:latin typeface="Cambria" pitchFamily="18" charset="0"/>
              </a:rPr>
              <a:t>KURANG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33" name="Content Placeholder 6"/>
          <p:cNvSpPr txBox="1">
            <a:spLocks/>
          </p:cNvSpPr>
          <p:nvPr/>
        </p:nvSpPr>
        <p:spPr>
          <a:xfrm>
            <a:off x="3200400" y="3657600"/>
            <a:ext cx="2743200" cy="114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Misalkan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</a:p>
          <a:p>
            <a:pPr marR="0" lvl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jumlah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pegawai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yang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ada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5.074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orang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rot="5400000" flipH="1" flipV="1">
            <a:off x="3733403" y="3657203"/>
            <a:ext cx="1524000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Content Placeholder 6"/>
          <p:cNvSpPr txBox="1">
            <a:spLocks/>
          </p:cNvSpPr>
          <p:nvPr/>
        </p:nvSpPr>
        <p:spPr>
          <a:xfrm>
            <a:off x="3581400" y="2362200"/>
            <a:ext cx="18288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 smtClean="0">
                <a:latin typeface="Cambria" pitchFamily="18" charset="0"/>
              </a:rPr>
              <a:t>SESUAI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36" name="Content Placeholder 6"/>
          <p:cNvSpPr txBox="1">
            <a:spLocks/>
          </p:cNvSpPr>
          <p:nvPr/>
        </p:nvSpPr>
        <p:spPr>
          <a:xfrm>
            <a:off x="5943600" y="3657600"/>
            <a:ext cx="2743200" cy="114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Misalkan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</a:p>
          <a:p>
            <a:pPr marR="0" lvl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jumlah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pegawai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yang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ada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5.897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orang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rot="5400000" flipH="1" flipV="1">
            <a:off x="6476603" y="3657203"/>
            <a:ext cx="1524000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Content Placeholder 6"/>
          <p:cNvSpPr txBox="1">
            <a:spLocks/>
          </p:cNvSpPr>
          <p:nvPr/>
        </p:nvSpPr>
        <p:spPr>
          <a:xfrm>
            <a:off x="6324600" y="2362200"/>
            <a:ext cx="18288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 smtClean="0">
                <a:latin typeface="Cambria" pitchFamily="18" charset="0"/>
              </a:rPr>
              <a:t>LEBIH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pic>
        <p:nvPicPr>
          <p:cNvPr id="39" name="Picture 38" descr="o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4800600"/>
            <a:ext cx="2192235" cy="1918206"/>
          </a:xfrm>
          <a:prstGeom prst="rect">
            <a:avLst/>
          </a:prstGeom>
        </p:spPr>
      </p:pic>
      <p:pic>
        <p:nvPicPr>
          <p:cNvPr id="40" name="Picture 39" descr="missed-targe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4800600"/>
            <a:ext cx="2235820" cy="1833372"/>
          </a:xfrm>
          <a:prstGeom prst="rect">
            <a:avLst/>
          </a:prstGeom>
        </p:spPr>
      </p:pic>
      <p:pic>
        <p:nvPicPr>
          <p:cNvPr id="41" name="Picture 40" descr="east-dublin-target-pricing-misses-mar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618" y="4800600"/>
            <a:ext cx="2230582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32" grpId="1"/>
      <p:bldP spid="32" grpId="2"/>
      <p:bldP spid="33" grpId="0"/>
      <p:bldP spid="33" grpId="1"/>
      <p:bldP spid="35" grpId="0"/>
      <p:bldP spid="35" grpId="1"/>
      <p:bldP spid="36" grpId="0"/>
      <p:bldP spid="3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Bernard MT Condensed" pitchFamily="18" charset="0"/>
              </a:rPr>
              <a:t>Penataan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Pegawai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Negeri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Sipil</a:t>
            </a:r>
            <a:r>
              <a:rPr lang="en-US" sz="2800" dirty="0" smtClean="0">
                <a:latin typeface="Bernard MT Condensed" pitchFamily="18" charset="0"/>
              </a:rPr>
              <a:t> (PNS)</a:t>
            </a:r>
            <a:br>
              <a:rPr lang="en-US" sz="2800" dirty="0" smtClean="0">
                <a:latin typeface="Bernard MT Condensed" pitchFamily="18" charset="0"/>
              </a:rPr>
            </a:br>
            <a:r>
              <a:rPr lang="en-US" sz="2400" dirty="0" err="1" smtClean="0">
                <a:latin typeface="Bernard MT Condensed" pitchFamily="18" charset="0"/>
              </a:rPr>
              <a:t>Tindak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Lanjut</a:t>
            </a:r>
            <a:r>
              <a:rPr lang="en-US" sz="2400" dirty="0" smtClean="0">
                <a:latin typeface="Bernard MT Condensed" pitchFamily="18" charset="0"/>
              </a:rPr>
              <a:t> yang </a:t>
            </a:r>
            <a:r>
              <a:rPr lang="en-US" sz="2400" dirty="0" err="1" smtClean="0">
                <a:latin typeface="Bernard MT Condensed" pitchFamily="18" charset="0"/>
              </a:rPr>
              <a:t>Dapat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Dilakukan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430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56310" y="1295400"/>
            <a:ext cx="2743200" cy="64008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latin typeface="Cambria" pitchFamily="18" charset="0"/>
              </a:rPr>
              <a:t>Kategori</a:t>
            </a:r>
            <a:r>
              <a:rPr lang="en-US" sz="2000" b="1" dirty="0" smtClean="0">
                <a:latin typeface="Cambria" pitchFamily="18" charset="0"/>
              </a:rPr>
              <a:t> KURANG</a:t>
            </a:r>
            <a:endParaRPr lang="en-US" sz="2000" b="1" dirty="0">
              <a:latin typeface="Cambria" pitchFamily="18" charset="0"/>
            </a:endParaRPr>
          </a:p>
        </p:txBody>
      </p:sp>
      <p:sp>
        <p:nvSpPr>
          <p:cNvPr id="23" name="Content Placeholder 6"/>
          <p:cNvSpPr txBox="1">
            <a:spLocks/>
          </p:cNvSpPr>
          <p:nvPr/>
        </p:nvSpPr>
        <p:spPr>
          <a:xfrm>
            <a:off x="3197630" y="2057400"/>
            <a:ext cx="2743200" cy="4648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234950" lvl="0" indent="-234950">
              <a:lnSpc>
                <a:spcPct val="125000"/>
              </a:lnSpc>
              <a:buFont typeface="Wingdings" pitchFamily="2" charset="2"/>
              <a:buChar char="v"/>
            </a:pPr>
            <a:r>
              <a:rPr lang="en-US" sz="1500" b="1" dirty="0" err="1" smtClean="0">
                <a:latin typeface="Cambria" pitchFamily="18" charset="0"/>
              </a:rPr>
              <a:t>Distribusi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pegawai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dari</a:t>
            </a:r>
            <a:r>
              <a:rPr lang="en-US" sz="1500" b="1" dirty="0" smtClean="0">
                <a:latin typeface="Cambria" pitchFamily="18" charset="0"/>
              </a:rPr>
              <a:t> unit yang </a:t>
            </a:r>
            <a:r>
              <a:rPr lang="en-US" sz="1500" b="1" dirty="0" err="1" smtClean="0">
                <a:latin typeface="Cambria" pitchFamily="18" charset="0"/>
              </a:rPr>
              <a:t>lebih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ke</a:t>
            </a:r>
            <a:r>
              <a:rPr lang="en-US" sz="1500" b="1" dirty="0" smtClean="0">
                <a:latin typeface="Cambria" pitchFamily="18" charset="0"/>
              </a:rPr>
              <a:t> yang </a:t>
            </a:r>
            <a:r>
              <a:rPr lang="en-US" sz="1500" b="1" dirty="0" err="1" smtClean="0">
                <a:latin typeface="Cambria" pitchFamily="18" charset="0"/>
              </a:rPr>
              <a:t>kurang</a:t>
            </a:r>
            <a:endParaRPr lang="en-US" sz="1500" b="1" dirty="0" smtClean="0">
              <a:latin typeface="Cambria" pitchFamily="18" charset="0"/>
            </a:endParaRPr>
          </a:p>
          <a:p>
            <a:pPr marL="234950" lvl="0" indent="-234950">
              <a:lnSpc>
                <a:spcPct val="125000"/>
              </a:lnSpc>
              <a:buFont typeface="Wingdings" pitchFamily="2" charset="2"/>
              <a:buChar char="v"/>
            </a:pPr>
            <a:r>
              <a:rPr lang="en-US" sz="1500" b="1" dirty="0" err="1" smtClean="0">
                <a:latin typeface="Cambria" pitchFamily="18" charset="0"/>
              </a:rPr>
              <a:t>Pemetaan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potensi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untuk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mengetahui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minat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dan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bakat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pegawai</a:t>
            </a:r>
            <a:endParaRPr lang="en-US" sz="1500" b="1" dirty="0" smtClean="0">
              <a:latin typeface="Cambria" pitchFamily="18" charset="0"/>
            </a:endParaRPr>
          </a:p>
          <a:p>
            <a:pPr marL="234950" lvl="0" indent="-234950">
              <a:lnSpc>
                <a:spcPct val="125000"/>
              </a:lnSpc>
              <a:buFont typeface="Wingdings" pitchFamily="2" charset="2"/>
              <a:buChar char="v"/>
            </a:pPr>
            <a:r>
              <a:rPr lang="en-US" sz="1500" b="1" dirty="0" err="1" smtClean="0">
                <a:latin typeface="Cambria" pitchFamily="18" charset="0"/>
              </a:rPr>
              <a:t>Mengangkat</a:t>
            </a:r>
            <a:r>
              <a:rPr lang="en-US" sz="1500" b="1" dirty="0" smtClean="0">
                <a:latin typeface="Cambria" pitchFamily="18" charset="0"/>
              </a:rPr>
              <a:t> JFU </a:t>
            </a:r>
            <a:r>
              <a:rPr lang="en-US" sz="1500" b="1" dirty="0" err="1" smtClean="0">
                <a:latin typeface="Cambria" pitchFamily="18" charset="0"/>
              </a:rPr>
              <a:t>menjadi</a:t>
            </a:r>
            <a:r>
              <a:rPr lang="en-US" sz="1500" b="1" dirty="0" smtClean="0">
                <a:latin typeface="Cambria" pitchFamily="18" charset="0"/>
              </a:rPr>
              <a:t> JFT</a:t>
            </a:r>
          </a:p>
          <a:p>
            <a:pPr marL="234950" lvl="0" indent="-234950">
              <a:lnSpc>
                <a:spcPct val="125000"/>
              </a:lnSpc>
              <a:buFont typeface="Wingdings" pitchFamily="2" charset="2"/>
              <a:buChar char="v"/>
            </a:pPr>
            <a:r>
              <a:rPr lang="en-US" sz="1500" b="1" dirty="0" err="1" smtClean="0">
                <a:latin typeface="Cambria" pitchFamily="18" charset="0"/>
              </a:rPr>
              <a:t>Menyusun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perencanaan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pengembangan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pegawai</a:t>
            </a:r>
            <a:endParaRPr lang="en-US" sz="1500" b="1" dirty="0" smtClean="0">
              <a:latin typeface="Cambria" pitchFamily="18" charset="0"/>
            </a:endParaRPr>
          </a:p>
          <a:p>
            <a:pPr marL="234950" lvl="0" indent="-234950">
              <a:lnSpc>
                <a:spcPct val="125000"/>
              </a:lnSpc>
              <a:buFont typeface="Wingdings" pitchFamily="2" charset="2"/>
              <a:buChar char="v"/>
            </a:pPr>
            <a:r>
              <a:rPr lang="en-US" sz="1500" b="1" dirty="0" err="1" smtClean="0">
                <a:latin typeface="Cambria" pitchFamily="18" charset="0"/>
              </a:rPr>
              <a:t>Perencanaan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pegawai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untuk</a:t>
            </a:r>
            <a:r>
              <a:rPr lang="en-US" sz="1500" b="1" dirty="0" smtClean="0">
                <a:latin typeface="Cambria" pitchFamily="18" charset="0"/>
              </a:rPr>
              <a:t> 5 </a:t>
            </a:r>
            <a:r>
              <a:rPr lang="en-US" sz="1500" b="1" dirty="0" err="1" smtClean="0">
                <a:latin typeface="Cambria" pitchFamily="18" charset="0"/>
              </a:rPr>
              <a:t>tahun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kedepan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dengan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pendekatan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i="1" dirty="0" smtClean="0">
                <a:latin typeface="Cambria" pitchFamily="18" charset="0"/>
              </a:rPr>
              <a:t>Zero Growth</a:t>
            </a:r>
            <a:endParaRPr kumimoji="0" lang="en-US" sz="1500" b="1" i="1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182390" y="1295400"/>
            <a:ext cx="2743200" cy="64008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latin typeface="Cambria" pitchFamily="18" charset="0"/>
              </a:rPr>
              <a:t>Kategori</a:t>
            </a:r>
            <a:r>
              <a:rPr lang="en-US" sz="2000" b="1" dirty="0" smtClean="0">
                <a:latin typeface="Cambria" pitchFamily="18" charset="0"/>
              </a:rPr>
              <a:t> SESUAI</a:t>
            </a:r>
            <a:endParaRPr lang="en-US" sz="2000" b="1" dirty="0">
              <a:latin typeface="Cambria" pitchFamily="18" charset="0"/>
            </a:endParaRPr>
          </a:p>
        </p:txBody>
      </p:sp>
      <p:sp>
        <p:nvSpPr>
          <p:cNvPr id="25" name="Content Placeholder 6"/>
          <p:cNvSpPr txBox="1">
            <a:spLocks/>
          </p:cNvSpPr>
          <p:nvPr/>
        </p:nvSpPr>
        <p:spPr>
          <a:xfrm>
            <a:off x="6123710" y="2057400"/>
            <a:ext cx="2743200" cy="4648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234950" lvl="0" indent="-234950">
              <a:lnSpc>
                <a:spcPct val="125000"/>
              </a:lnSpc>
              <a:buFont typeface="Wingdings" pitchFamily="2" charset="2"/>
              <a:buChar char="v"/>
            </a:pPr>
            <a:r>
              <a:rPr lang="en-US" sz="1500" b="1" dirty="0" err="1" smtClean="0">
                <a:latin typeface="Cambria" pitchFamily="18" charset="0"/>
              </a:rPr>
              <a:t>Distribusi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pegawai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dari</a:t>
            </a:r>
            <a:r>
              <a:rPr lang="en-US" sz="1500" b="1" dirty="0" smtClean="0">
                <a:latin typeface="Cambria" pitchFamily="18" charset="0"/>
              </a:rPr>
              <a:t> unit yang </a:t>
            </a:r>
            <a:r>
              <a:rPr lang="en-US" sz="1500" b="1" dirty="0" err="1" smtClean="0">
                <a:latin typeface="Cambria" pitchFamily="18" charset="0"/>
              </a:rPr>
              <a:t>lebih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ke</a:t>
            </a:r>
            <a:r>
              <a:rPr lang="en-US" sz="1500" b="1" dirty="0" smtClean="0">
                <a:latin typeface="Cambria" pitchFamily="18" charset="0"/>
              </a:rPr>
              <a:t> yang </a:t>
            </a:r>
            <a:r>
              <a:rPr lang="en-US" sz="1500" b="1" dirty="0" err="1" smtClean="0">
                <a:latin typeface="Cambria" pitchFamily="18" charset="0"/>
              </a:rPr>
              <a:t>kurang</a:t>
            </a:r>
            <a:r>
              <a:rPr lang="en-US" sz="1500" b="1" dirty="0" smtClean="0">
                <a:latin typeface="Cambria" pitchFamily="18" charset="0"/>
              </a:rPr>
              <a:t> </a:t>
            </a:r>
          </a:p>
          <a:p>
            <a:pPr marL="234950" lvl="0" indent="-234950">
              <a:lnSpc>
                <a:spcPct val="125000"/>
              </a:lnSpc>
              <a:buFont typeface="Wingdings" pitchFamily="2" charset="2"/>
              <a:buChar char="v"/>
            </a:pPr>
            <a:r>
              <a:rPr lang="en-US" sz="1500" b="1" dirty="0" err="1" smtClean="0">
                <a:latin typeface="Cambria" pitchFamily="18" charset="0"/>
              </a:rPr>
              <a:t>Penilaian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kompetensi</a:t>
            </a:r>
            <a:endParaRPr lang="en-US" sz="1500" b="1" dirty="0" smtClean="0">
              <a:latin typeface="Cambria" pitchFamily="18" charset="0"/>
            </a:endParaRPr>
          </a:p>
          <a:p>
            <a:pPr marL="234950" lvl="0" indent="-234950">
              <a:lnSpc>
                <a:spcPct val="125000"/>
              </a:lnSpc>
              <a:buFont typeface="Wingdings" pitchFamily="2" charset="2"/>
              <a:buChar char="v"/>
            </a:pPr>
            <a:r>
              <a:rPr lang="en-US" sz="1500" b="1" dirty="0" err="1" smtClean="0">
                <a:latin typeface="Cambria" pitchFamily="18" charset="0"/>
              </a:rPr>
              <a:t>Pemeringkatan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bagi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pegawai</a:t>
            </a:r>
            <a:r>
              <a:rPr lang="en-US" sz="1500" b="1" dirty="0" smtClean="0">
                <a:latin typeface="Cambria" pitchFamily="18" charset="0"/>
              </a:rPr>
              <a:t> yang </a:t>
            </a:r>
            <a:r>
              <a:rPr lang="en-US" sz="1500" b="1" dirty="0" err="1" smtClean="0">
                <a:latin typeface="Cambria" pitchFamily="18" charset="0"/>
              </a:rPr>
              <a:t>tidak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memenuhi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syarat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jabatan</a:t>
            </a:r>
            <a:endParaRPr lang="en-US" sz="1500" b="1" dirty="0" smtClean="0">
              <a:latin typeface="Cambria" pitchFamily="18" charset="0"/>
            </a:endParaRPr>
          </a:p>
          <a:p>
            <a:pPr marL="234950" lvl="0" indent="-234950">
              <a:lnSpc>
                <a:spcPct val="125000"/>
              </a:lnSpc>
              <a:buFont typeface="Wingdings" pitchFamily="2" charset="2"/>
              <a:buChar char="v"/>
            </a:pPr>
            <a:r>
              <a:rPr lang="en-US" sz="1500" b="1" dirty="0" err="1" smtClean="0">
                <a:latin typeface="Cambria" pitchFamily="18" charset="0"/>
              </a:rPr>
              <a:t>Pemberlakuan</a:t>
            </a:r>
            <a:r>
              <a:rPr lang="en-US" sz="1500" b="1" dirty="0" smtClean="0">
                <a:latin typeface="Cambria" pitchFamily="18" charset="0"/>
              </a:rPr>
              <a:t> UU 11/1969 </a:t>
            </a:r>
            <a:r>
              <a:rPr lang="en-US" sz="1500" b="1" dirty="0" err="1" smtClean="0">
                <a:latin typeface="Cambria" pitchFamily="18" charset="0"/>
              </a:rPr>
              <a:t>dan</a:t>
            </a:r>
            <a:r>
              <a:rPr lang="en-US" sz="1500" b="1" dirty="0" smtClean="0">
                <a:latin typeface="Cambria" pitchFamily="18" charset="0"/>
              </a:rPr>
              <a:t> PP 32/1979 </a:t>
            </a:r>
          </a:p>
          <a:p>
            <a:pPr marL="234950" lvl="0" indent="-234950">
              <a:lnSpc>
                <a:spcPct val="125000"/>
              </a:lnSpc>
              <a:buFont typeface="Wingdings" pitchFamily="2" charset="2"/>
              <a:buChar char="v"/>
            </a:pPr>
            <a:r>
              <a:rPr lang="en-US" sz="1500" b="1" dirty="0" err="1" smtClean="0">
                <a:latin typeface="Cambria" pitchFamily="18" charset="0"/>
              </a:rPr>
              <a:t>Perencanaan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pegawai</a:t>
            </a:r>
            <a:r>
              <a:rPr lang="en-US" sz="1500" b="1" dirty="0" smtClean="0">
                <a:latin typeface="Cambria" pitchFamily="18" charset="0"/>
              </a:rPr>
              <a:t>  </a:t>
            </a:r>
            <a:r>
              <a:rPr lang="en-US" sz="1500" b="1" dirty="0" err="1" smtClean="0">
                <a:latin typeface="Cambria" pitchFamily="18" charset="0"/>
              </a:rPr>
              <a:t>untuk</a:t>
            </a:r>
            <a:r>
              <a:rPr lang="en-US" sz="1500" b="1" dirty="0" smtClean="0">
                <a:latin typeface="Cambria" pitchFamily="18" charset="0"/>
              </a:rPr>
              <a:t> 5 </a:t>
            </a:r>
            <a:r>
              <a:rPr lang="en-US" sz="1500" b="1" dirty="0" err="1" smtClean="0">
                <a:latin typeface="Cambria" pitchFamily="18" charset="0"/>
              </a:rPr>
              <a:t>th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kedepan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dengan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pendekatan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i="1" dirty="0" smtClean="0">
                <a:latin typeface="Cambria" pitchFamily="18" charset="0"/>
              </a:rPr>
              <a:t>Minus Growth</a:t>
            </a:r>
          </a:p>
          <a:p>
            <a:pPr marL="234950" lvl="0" indent="-234950">
              <a:lnSpc>
                <a:spcPct val="125000"/>
              </a:lnSpc>
              <a:buFont typeface="Wingdings" pitchFamily="2" charset="2"/>
              <a:buChar char="v"/>
            </a:pPr>
            <a:r>
              <a:rPr lang="en-US" sz="1500" b="1" dirty="0" err="1" smtClean="0">
                <a:latin typeface="Cambria" pitchFamily="18" charset="0"/>
              </a:rPr>
              <a:t>Evaluasi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dan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analisis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Organisasi</a:t>
            </a:r>
            <a:r>
              <a:rPr lang="en-US" sz="1500" b="1" dirty="0" smtClean="0">
                <a:latin typeface="Cambria" pitchFamily="18" charset="0"/>
              </a:rPr>
              <a:t> (</a:t>
            </a:r>
            <a:r>
              <a:rPr lang="en-US" sz="1500" b="1" dirty="0" err="1" smtClean="0">
                <a:latin typeface="Cambria" pitchFamily="18" charset="0"/>
              </a:rPr>
              <a:t>tugas</a:t>
            </a:r>
            <a:r>
              <a:rPr lang="en-US" sz="1500" b="1" dirty="0" smtClean="0">
                <a:latin typeface="Cambria" pitchFamily="18" charset="0"/>
              </a:rPr>
              <a:t>, </a:t>
            </a:r>
            <a:r>
              <a:rPr lang="en-US" sz="1500" b="1" dirty="0" err="1" smtClean="0">
                <a:latin typeface="Cambria" pitchFamily="18" charset="0"/>
              </a:rPr>
              <a:t>fungsi</a:t>
            </a:r>
            <a:r>
              <a:rPr lang="en-US" sz="1500" b="1" dirty="0" smtClean="0">
                <a:latin typeface="Cambria" pitchFamily="18" charset="0"/>
              </a:rPr>
              <a:t>, </a:t>
            </a:r>
            <a:r>
              <a:rPr lang="en-US" sz="1500" b="1" dirty="0" err="1" smtClean="0">
                <a:latin typeface="Cambria" pitchFamily="18" charset="0"/>
              </a:rPr>
              <a:t>dan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struktur</a:t>
            </a:r>
            <a:r>
              <a:rPr lang="en-US" sz="1500" b="1" dirty="0" smtClean="0">
                <a:latin typeface="Cambria" pitchFamily="18" charset="0"/>
              </a:rPr>
              <a:t>)</a:t>
            </a:r>
            <a:endParaRPr kumimoji="0" lang="en-US" sz="15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123710" y="1295400"/>
            <a:ext cx="2743200" cy="64008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latin typeface="Cambria" pitchFamily="18" charset="0"/>
              </a:rPr>
              <a:t>Kategori</a:t>
            </a:r>
            <a:r>
              <a:rPr lang="en-US" sz="2000" b="1" dirty="0" smtClean="0">
                <a:latin typeface="Cambria" pitchFamily="18" charset="0"/>
              </a:rPr>
              <a:t> KURANG</a:t>
            </a:r>
            <a:endParaRPr lang="en-US" sz="2000" b="1" dirty="0">
              <a:latin typeface="Cambria" pitchFamily="18" charset="0"/>
            </a:endParaRPr>
          </a:p>
        </p:txBody>
      </p:sp>
      <p:sp>
        <p:nvSpPr>
          <p:cNvPr id="30" name="Content Placeholder 6"/>
          <p:cNvSpPr txBox="1">
            <a:spLocks/>
          </p:cNvSpPr>
          <p:nvPr/>
        </p:nvSpPr>
        <p:spPr>
          <a:xfrm>
            <a:off x="270165" y="2057400"/>
            <a:ext cx="2743200" cy="4648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234950" indent="-23495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1500" b="1" dirty="0" err="1" smtClean="0">
                <a:latin typeface="Cambria" pitchFamily="18" charset="0"/>
              </a:rPr>
              <a:t>Distribusi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pegawai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dari</a:t>
            </a:r>
            <a:r>
              <a:rPr lang="en-US" sz="1500" b="1" dirty="0" smtClean="0">
                <a:latin typeface="Cambria" pitchFamily="18" charset="0"/>
              </a:rPr>
              <a:t> unit yang </a:t>
            </a:r>
            <a:r>
              <a:rPr lang="en-US" sz="1500" b="1" dirty="0" err="1" smtClean="0">
                <a:latin typeface="Cambria" pitchFamily="18" charset="0"/>
              </a:rPr>
              <a:t>lebih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ke</a:t>
            </a:r>
            <a:r>
              <a:rPr lang="en-US" sz="1500" b="1" dirty="0" smtClean="0">
                <a:latin typeface="Cambria" pitchFamily="18" charset="0"/>
              </a:rPr>
              <a:t> yang </a:t>
            </a:r>
            <a:r>
              <a:rPr lang="en-US" sz="1500" b="1" dirty="0" err="1" smtClean="0">
                <a:latin typeface="Cambria" pitchFamily="18" charset="0"/>
              </a:rPr>
              <a:t>kurang</a:t>
            </a:r>
            <a:endParaRPr lang="en-US" sz="1500" b="1" dirty="0" smtClean="0">
              <a:latin typeface="Cambria" pitchFamily="18" charset="0"/>
            </a:endParaRPr>
          </a:p>
          <a:p>
            <a:pPr marL="234950" indent="-23495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1500" b="1" dirty="0" err="1" smtClean="0">
                <a:latin typeface="Cambria" pitchFamily="18" charset="0"/>
              </a:rPr>
              <a:t>Penarikan</a:t>
            </a:r>
            <a:r>
              <a:rPr lang="en-US" sz="1500" b="1" dirty="0" smtClean="0">
                <a:latin typeface="Cambria" pitchFamily="18" charset="0"/>
              </a:rPr>
              <a:t> PNS </a:t>
            </a:r>
            <a:r>
              <a:rPr lang="en-US" sz="1500" b="1" dirty="0" err="1" smtClean="0">
                <a:latin typeface="Cambria" pitchFamily="18" charset="0"/>
              </a:rPr>
              <a:t>dari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instansi</a:t>
            </a:r>
            <a:r>
              <a:rPr lang="en-US" sz="1500" b="1" dirty="0" smtClean="0">
                <a:latin typeface="Cambria" pitchFamily="18" charset="0"/>
              </a:rPr>
              <a:t> lain </a:t>
            </a:r>
            <a:r>
              <a:rPr lang="en-US" sz="1500" b="1" dirty="0" err="1" smtClean="0">
                <a:latin typeface="Cambria" pitchFamily="18" charset="0"/>
              </a:rPr>
              <a:t>sesuai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syarat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jabatan</a:t>
            </a:r>
            <a:endParaRPr lang="en-US" sz="1500" b="1" dirty="0" smtClean="0">
              <a:latin typeface="Cambria" pitchFamily="18" charset="0"/>
            </a:endParaRPr>
          </a:p>
          <a:p>
            <a:pPr marL="234950" indent="-23495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1500" b="1" dirty="0" err="1" smtClean="0">
                <a:latin typeface="Cambria" pitchFamily="18" charset="0"/>
              </a:rPr>
              <a:t>Pemberdayaan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pegawai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melalui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diklat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dan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pengayaan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tugas</a:t>
            </a:r>
            <a:endParaRPr lang="en-US" sz="1500" b="1" dirty="0" smtClean="0">
              <a:latin typeface="Cambria" pitchFamily="18" charset="0"/>
            </a:endParaRPr>
          </a:p>
          <a:p>
            <a:pPr marL="234950" indent="-23495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1500" b="1" dirty="0" err="1" smtClean="0">
                <a:latin typeface="Cambria" pitchFamily="18" charset="0"/>
              </a:rPr>
              <a:t>Menyusun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perencanaan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pengembangan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pegawai</a:t>
            </a:r>
            <a:endParaRPr lang="en-US" sz="1500" b="1" dirty="0" smtClean="0">
              <a:latin typeface="Cambria" pitchFamily="18" charset="0"/>
            </a:endParaRPr>
          </a:p>
          <a:p>
            <a:pPr marL="234950" indent="-23495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1500" b="1" dirty="0" err="1" smtClean="0">
                <a:latin typeface="Cambria" pitchFamily="18" charset="0"/>
              </a:rPr>
              <a:t>Perencanaan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pegawai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untuk</a:t>
            </a:r>
            <a:r>
              <a:rPr lang="en-US" sz="1500" b="1" dirty="0" smtClean="0">
                <a:latin typeface="Cambria" pitchFamily="18" charset="0"/>
              </a:rPr>
              <a:t> 5 </a:t>
            </a:r>
            <a:r>
              <a:rPr lang="en-US" sz="1500" b="1" dirty="0" err="1" smtClean="0">
                <a:latin typeface="Cambria" pitchFamily="18" charset="0"/>
              </a:rPr>
              <a:t>tahun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kedepan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dengan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dirty="0" err="1" smtClean="0">
                <a:latin typeface="Cambria" pitchFamily="18" charset="0"/>
              </a:rPr>
              <a:t>pendekatan</a:t>
            </a:r>
            <a:r>
              <a:rPr lang="en-US" sz="1500" b="1" dirty="0" smtClean="0">
                <a:latin typeface="Cambria" pitchFamily="18" charset="0"/>
              </a:rPr>
              <a:t> </a:t>
            </a:r>
            <a:r>
              <a:rPr lang="en-US" sz="1500" b="1" i="1" dirty="0" smtClean="0">
                <a:latin typeface="Cambria" pitchFamily="18" charset="0"/>
              </a:rPr>
              <a:t>Positive Growth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7" grpId="0" animBg="1"/>
      <p:bldP spid="3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Bernard MT Condensed" pitchFamily="18" charset="0"/>
              </a:rPr>
              <a:t>Penataan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Pegawai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Negeri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 err="1" smtClean="0">
                <a:latin typeface="Bernard MT Condensed" pitchFamily="18" charset="0"/>
              </a:rPr>
              <a:t>Sipil</a:t>
            </a:r>
            <a:r>
              <a:rPr lang="en-US" sz="2800" dirty="0" smtClean="0">
                <a:latin typeface="Bernard MT Condensed" pitchFamily="18" charset="0"/>
              </a:rPr>
              <a:t> (PNS) </a:t>
            </a:r>
            <a:br>
              <a:rPr lang="en-US" sz="2800" dirty="0" smtClean="0">
                <a:latin typeface="Bernard MT Condensed" pitchFamily="18" charset="0"/>
              </a:rPr>
            </a:br>
            <a:r>
              <a:rPr lang="en-US" sz="2400" dirty="0" err="1" smtClean="0">
                <a:latin typeface="Bernard MT Condensed" pitchFamily="18" charset="0"/>
              </a:rPr>
              <a:t>Laporan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Pelaksanaan</a:t>
            </a:r>
            <a:r>
              <a:rPr lang="en-US" sz="2400" dirty="0" smtClean="0">
                <a:latin typeface="Bernard MT Condensed" pitchFamily="18" charset="0"/>
              </a:rPr>
              <a:t> </a:t>
            </a:r>
            <a:r>
              <a:rPr lang="en-US" sz="2400" dirty="0" err="1" smtClean="0">
                <a:latin typeface="Bernard MT Condensed" pitchFamily="18" charset="0"/>
              </a:rPr>
              <a:t>Penataan</a:t>
            </a:r>
            <a:r>
              <a:rPr lang="en-US" sz="2400" dirty="0" smtClean="0">
                <a:latin typeface="Bernard MT Condensed" pitchFamily="18" charset="0"/>
              </a:rPr>
              <a:t> PNS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430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2300" dirty="0" err="1" smtClean="0">
                <a:latin typeface="Cambria" pitchFamily="18" charset="0"/>
              </a:rPr>
              <a:t>Instansi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membuat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laporan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hasil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penataan</a:t>
            </a:r>
            <a:r>
              <a:rPr lang="en-US" sz="2300" dirty="0" smtClean="0">
                <a:latin typeface="Cambria" pitchFamily="18" charset="0"/>
              </a:rPr>
              <a:t> PNS </a:t>
            </a:r>
            <a:r>
              <a:rPr lang="en-US" sz="2300" dirty="0" err="1" smtClean="0">
                <a:latin typeface="Cambria" pitchFamily="18" charset="0"/>
              </a:rPr>
              <a:t>dan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disampaikan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kepada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Kepala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Badan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Kepegawaian</a:t>
            </a:r>
            <a:r>
              <a:rPr lang="en-US" sz="2300" dirty="0" smtClean="0">
                <a:latin typeface="Cambria" pitchFamily="18" charset="0"/>
              </a:rPr>
              <a:t> Negara paling </a:t>
            </a:r>
            <a:r>
              <a:rPr lang="en-US" sz="2300" dirty="0" err="1" smtClean="0">
                <a:latin typeface="Cambria" pitchFamily="18" charset="0"/>
              </a:rPr>
              <a:t>lambat</a:t>
            </a:r>
            <a:r>
              <a:rPr lang="en-US" sz="2300" dirty="0" smtClean="0">
                <a:latin typeface="Cambria" pitchFamily="18" charset="0"/>
              </a:rPr>
              <a:t> 1 (</a:t>
            </a:r>
            <a:r>
              <a:rPr lang="en-US" sz="2300" dirty="0" err="1" smtClean="0">
                <a:latin typeface="Cambria" pitchFamily="18" charset="0"/>
              </a:rPr>
              <a:t>satu</a:t>
            </a:r>
            <a:r>
              <a:rPr lang="en-US" sz="2300" dirty="0" smtClean="0">
                <a:latin typeface="Cambria" pitchFamily="18" charset="0"/>
              </a:rPr>
              <a:t>) </a:t>
            </a:r>
            <a:r>
              <a:rPr lang="en-US" sz="2300" dirty="0" err="1" smtClean="0">
                <a:latin typeface="Cambria" pitchFamily="18" charset="0"/>
              </a:rPr>
              <a:t>bulan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sejak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berakhirnya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pelaksanaan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penataan</a:t>
            </a:r>
            <a:r>
              <a:rPr lang="en-US" sz="2300" dirty="0" smtClean="0">
                <a:latin typeface="Cambria" pitchFamily="18" charset="0"/>
              </a:rPr>
              <a:t> PNS. </a:t>
            </a:r>
          </a:p>
          <a:p>
            <a:pPr marL="457200" indent="-45720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2300" dirty="0" err="1" smtClean="0">
                <a:latin typeface="Cambria" pitchFamily="18" charset="0"/>
              </a:rPr>
              <a:t>Laporan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hasil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penataan</a:t>
            </a:r>
            <a:r>
              <a:rPr lang="en-US" sz="2300" dirty="0" smtClean="0">
                <a:latin typeface="Cambria" pitchFamily="18" charset="0"/>
              </a:rPr>
              <a:t> PNS </a:t>
            </a:r>
            <a:r>
              <a:rPr lang="en-US" sz="2300" dirty="0" err="1" smtClean="0">
                <a:latin typeface="Cambria" pitchFamily="18" charset="0"/>
              </a:rPr>
              <a:t>dibuat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menurut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contoh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sebagaimana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tersebut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dalam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Anak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Lampiran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Peraturan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Kepala</a:t>
            </a:r>
            <a:r>
              <a:rPr lang="en-US" sz="2300" dirty="0" smtClean="0">
                <a:latin typeface="Cambria" pitchFamily="18" charset="0"/>
              </a:rPr>
              <a:t> BKN </a:t>
            </a:r>
            <a:r>
              <a:rPr lang="en-US" sz="2300" dirty="0" err="1" smtClean="0">
                <a:latin typeface="Cambria" pitchFamily="18" charset="0"/>
              </a:rPr>
              <a:t>Nomor</a:t>
            </a:r>
            <a:r>
              <a:rPr lang="en-US" sz="2300" dirty="0" smtClean="0">
                <a:latin typeface="Cambria" pitchFamily="18" charset="0"/>
              </a:rPr>
              <a:t> 37 </a:t>
            </a:r>
            <a:r>
              <a:rPr lang="en-US" sz="2300" dirty="0" err="1" smtClean="0">
                <a:latin typeface="Cambria" pitchFamily="18" charset="0"/>
              </a:rPr>
              <a:t>Tahun</a:t>
            </a:r>
            <a:r>
              <a:rPr lang="en-US" sz="2300" dirty="0" smtClean="0">
                <a:latin typeface="Cambria" pitchFamily="18" charset="0"/>
              </a:rPr>
              <a:t> 2011.</a:t>
            </a:r>
          </a:p>
          <a:p>
            <a:pPr marL="457200" indent="-457200">
              <a:lnSpc>
                <a:spcPct val="125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2300" dirty="0" err="1" smtClean="0">
                <a:latin typeface="Cambria" pitchFamily="18" charset="0"/>
              </a:rPr>
              <a:t>Bagi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instansi</a:t>
            </a:r>
            <a:r>
              <a:rPr lang="en-US" sz="2300" dirty="0" smtClean="0">
                <a:latin typeface="Cambria" pitchFamily="18" charset="0"/>
              </a:rPr>
              <a:t> yang </a:t>
            </a:r>
            <a:r>
              <a:rPr lang="en-US" sz="2300" dirty="0" err="1" smtClean="0">
                <a:latin typeface="Cambria" pitchFamily="18" charset="0"/>
              </a:rPr>
              <a:t>tidak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melaporkan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hasil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pelaksanaan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penataan</a:t>
            </a:r>
            <a:r>
              <a:rPr lang="en-US" sz="2300" dirty="0" smtClean="0">
                <a:latin typeface="Cambria" pitchFamily="18" charset="0"/>
              </a:rPr>
              <a:t> PNS </a:t>
            </a:r>
            <a:r>
              <a:rPr lang="en-US" sz="2300" dirty="0" err="1" smtClean="0">
                <a:latin typeface="Cambria" pitchFamily="18" charset="0"/>
              </a:rPr>
              <a:t>akan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dikenakan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sanksi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berupa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pembatasan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formasi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penambahan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pegawai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baru</a:t>
            </a:r>
            <a:r>
              <a:rPr lang="en-US" sz="2300" dirty="0" smtClean="0">
                <a:latin typeface="Cambria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ool-question-marksjj-Question-mark-scratch-he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146300"/>
            <a:ext cx="5435600" cy="35687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57200" y="7620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419600" y="2560638"/>
            <a:ext cx="4191000" cy="792162"/>
          </a:xfrm>
        </p:spPr>
        <p:txBody>
          <a:bodyPr>
            <a:noAutofit/>
          </a:bodyPr>
          <a:lstStyle/>
          <a:p>
            <a:pPr algn="r"/>
            <a:r>
              <a:rPr lang="en-US" sz="3200" dirty="0" smtClean="0">
                <a:latin typeface="Bernard MT Condensed" pitchFamily="18" charset="0"/>
              </a:rPr>
              <a:t>Tanya - </a:t>
            </a:r>
            <a:r>
              <a:rPr lang="en-US" sz="3200" dirty="0" err="1" smtClean="0">
                <a:latin typeface="Bernard MT Condensed" pitchFamily="18" charset="0"/>
              </a:rPr>
              <a:t>Jawab</a:t>
            </a:r>
            <a:endParaRPr lang="en-US" sz="2400" dirty="0">
              <a:latin typeface="Bernard MT Condense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60198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11903" y="1371600"/>
          <a:ext cx="8879697" cy="5503149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75777"/>
                <a:gridCol w="3108960"/>
                <a:gridCol w="274320"/>
                <a:gridCol w="274320"/>
                <a:gridCol w="274320"/>
                <a:gridCol w="274320"/>
                <a:gridCol w="274320"/>
                <a:gridCol w="274320"/>
                <a:gridCol w="274320"/>
                <a:gridCol w="274320"/>
                <a:gridCol w="274320"/>
                <a:gridCol w="274320"/>
                <a:gridCol w="274320"/>
                <a:gridCol w="274320"/>
                <a:gridCol w="2103120"/>
              </a:tblGrid>
              <a:tr h="25027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NO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KEGIATAN / SUB KEGIATAN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/>
                    </a:solidFill>
                  </a:tcPr>
                </a:tc>
                <a:tc gridSpan="1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B   U   L   A   N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KETERANGAN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/>
                    </a:solidFill>
                  </a:tcPr>
                </a:tc>
              </a:tr>
              <a:tr h="736077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685" marR="396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JAN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FEB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MAR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APR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ME I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JUN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JUL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AGT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SEP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OKT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NOV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600" b="1" dirty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DES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0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mbria" pitchFamily="18" charset="0"/>
                        </a:rPr>
                        <a:t>1.</a:t>
                      </a: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1615" algn="l"/>
                        </a:tabLst>
                      </a:pPr>
                      <a:r>
                        <a:rPr lang="en-US" sz="1600" dirty="0" smtClean="0">
                          <a:latin typeface="Cambria" pitchFamily="18" charset="0"/>
                        </a:rPr>
                        <a:t>Workshop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Penataan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PNS di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instansi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yang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menjadi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lokus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Penataan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PNS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en-US" sz="1600" dirty="0" err="1" smtClean="0">
                          <a:latin typeface="Cambria" pitchFamily="18" charset="0"/>
                        </a:rPr>
                        <a:t>Seluruh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SKPD</a:t>
                      </a:r>
                    </a:p>
                    <a:p>
                      <a:pPr marL="171450" marR="0" indent="-17145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§"/>
                      </a:pPr>
                      <a:r>
                        <a:rPr lang="en-US" sz="1600" dirty="0" err="1" smtClean="0">
                          <a:latin typeface="Cambria" pitchFamily="18" charset="0"/>
                        </a:rPr>
                        <a:t>Verifikasi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AKJ BKD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dan</a:t>
                      </a:r>
                      <a:r>
                        <a:rPr lang="en-US" sz="1600" baseline="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Cambria" pitchFamily="18" charset="0"/>
                        </a:rPr>
                        <a:t>Ortala</a:t>
                      </a: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</a:tr>
              <a:tr h="7360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mbria" pitchFamily="18" charset="0"/>
                        </a:rPr>
                        <a:t>2. </a:t>
                      </a: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1615" algn="l"/>
                        </a:tabLst>
                      </a:pPr>
                      <a:r>
                        <a:rPr lang="en-US" sz="1600" dirty="0" err="1" smtClean="0">
                          <a:latin typeface="Cambria" pitchFamily="18" charset="0"/>
                        </a:rPr>
                        <a:t>Penyusunan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Analisis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Kesenjangan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Jabatan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Oleh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setiap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SKPD yang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menjadi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lokus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Penataan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PNS 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Cambria" pitchFamily="18" charset="0"/>
                        </a:rPr>
                        <a:t>Maks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. 2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Bulan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dikumpul</a:t>
                      </a:r>
                      <a:r>
                        <a:rPr lang="en-US" sz="1600" baseline="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Cambria" pitchFamily="18" charset="0"/>
                        </a:rPr>
                        <a:t>ke</a:t>
                      </a:r>
                      <a:r>
                        <a:rPr lang="en-US" sz="1600" baseline="0" dirty="0" smtClean="0">
                          <a:latin typeface="Cambria" pitchFamily="18" charset="0"/>
                        </a:rPr>
                        <a:t> BKD </a:t>
                      </a:r>
                      <a:r>
                        <a:rPr lang="en-US" sz="1600" baseline="0" dirty="0" err="1" smtClean="0">
                          <a:latin typeface="Cambria" pitchFamily="18" charset="0"/>
                        </a:rPr>
                        <a:t>dan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dikirim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ke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email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Pusat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Renpegfor</a:t>
                      </a: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</a:tr>
              <a:tr h="73607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mbria" pitchFamily="18" charset="0"/>
                        </a:rPr>
                        <a:t>3.</a:t>
                      </a: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1615" algn="l"/>
                        </a:tabLst>
                      </a:pPr>
                      <a:r>
                        <a:rPr lang="id-ID" sz="1600" dirty="0">
                          <a:latin typeface="Cambria" pitchFamily="18" charset="0"/>
                        </a:rPr>
                        <a:t>Penyusunan Draft Laporan Hasil Pelaksanaan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Implementasi</a:t>
                      </a:r>
                      <a:r>
                        <a:rPr lang="en-US" sz="1600" baseline="0" dirty="0" smtClean="0">
                          <a:latin typeface="Cambria" pitchFamily="18" charset="0"/>
                        </a:rPr>
                        <a:t>  </a:t>
                      </a:r>
                      <a:r>
                        <a:rPr lang="id-ID" sz="1600" dirty="0" smtClean="0">
                          <a:latin typeface="Cambria" pitchFamily="18" charset="0"/>
                        </a:rPr>
                        <a:t>Penataan 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PNS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oleh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Tim BKN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Pusat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</a:tr>
              <a:tr h="5167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mbria" pitchFamily="18" charset="0"/>
                        </a:rPr>
                        <a:t>4.</a:t>
                      </a: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1615" algn="l"/>
                        </a:tabLst>
                      </a:pPr>
                      <a:r>
                        <a:rPr lang="en-US" sz="1600" dirty="0" smtClean="0">
                          <a:latin typeface="Cambria" pitchFamily="18" charset="0"/>
                        </a:rPr>
                        <a:t>Monitoring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dan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Evaluasi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serta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penyampaian</a:t>
                      </a:r>
                      <a:r>
                        <a:rPr lang="en-US" sz="1600" baseline="0" dirty="0" smtClean="0">
                          <a:latin typeface="Cambria" pitchFamily="18" charset="0"/>
                        </a:rPr>
                        <a:t> draft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analisis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baseline="0" dirty="0" err="1" smtClean="0">
                          <a:latin typeface="Cambria" pitchFamily="18" charset="0"/>
                        </a:rPr>
                        <a:t>Implementasi</a:t>
                      </a:r>
                      <a:r>
                        <a:rPr lang="en-US" sz="1600" baseline="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Penataan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 PNS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mbria" pitchFamily="18" charset="0"/>
                        </a:rPr>
                        <a:t>5.</a:t>
                      </a: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1615" algn="l"/>
                        </a:tabLst>
                      </a:pPr>
                      <a:r>
                        <a:rPr lang="id-ID" sz="1600" dirty="0">
                          <a:latin typeface="Cambria" pitchFamily="18" charset="0"/>
                        </a:rPr>
                        <a:t>Finalisasi Laporan Hasil Pelaksanaan </a:t>
                      </a:r>
                      <a:r>
                        <a:rPr lang="en-US" sz="1600" dirty="0" err="1" smtClean="0">
                          <a:latin typeface="Cambria" pitchFamily="18" charset="0"/>
                        </a:rPr>
                        <a:t>Implementasi</a:t>
                      </a:r>
                      <a:r>
                        <a:rPr lang="en-US" sz="1600" baseline="0" dirty="0" smtClean="0">
                          <a:latin typeface="Cambria" pitchFamily="18" charset="0"/>
                        </a:rPr>
                        <a:t> </a:t>
                      </a:r>
                      <a:r>
                        <a:rPr lang="id-ID" sz="1600" dirty="0" smtClean="0">
                          <a:latin typeface="Cambria" pitchFamily="18" charset="0"/>
                        </a:rPr>
                        <a:t> </a:t>
                      </a:r>
                      <a:r>
                        <a:rPr lang="id-ID" sz="1600" dirty="0">
                          <a:latin typeface="Cambria" pitchFamily="18" charset="0"/>
                        </a:rPr>
                        <a:t>Penataan </a:t>
                      </a:r>
                      <a:r>
                        <a:rPr lang="en-US" sz="1600" dirty="0" smtClean="0">
                          <a:latin typeface="Cambria" pitchFamily="18" charset="0"/>
                        </a:rPr>
                        <a:t>PNS</a:t>
                      </a: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id-ID" sz="1600" dirty="0"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32242" marR="32242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latin typeface="Bernard MT Condensed" pitchFamily="18" charset="0"/>
              </a:rPr>
              <a:t>Jadwal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Kegiatan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Implementasi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Penataan</a:t>
            </a:r>
            <a:r>
              <a:rPr lang="en-US" sz="3200" dirty="0" smtClean="0">
                <a:latin typeface="Bernard MT Condensed" pitchFamily="18" charset="0"/>
              </a:rPr>
              <a:t> PNS 2015</a:t>
            </a:r>
            <a:endParaRPr lang="en-US" sz="2400" dirty="0">
              <a:latin typeface="Bernard MT Condensed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" y="11430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57200" y="7620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" y="60198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181600"/>
          </a:xfrm>
        </p:spPr>
        <p:txBody>
          <a:bodyPr>
            <a:noAutofit/>
          </a:bodyPr>
          <a:lstStyle/>
          <a:p>
            <a:r>
              <a:rPr lang="en-US" sz="4800" spc="13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  <a:sym typeface="Wingdings"/>
              </a:rPr>
              <a:t></a:t>
            </a:r>
            <a:r>
              <a:rPr lang="en-US" sz="4800" spc="13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/>
            </a:r>
            <a:br>
              <a:rPr lang="en-US" sz="4800" spc="13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</a:br>
            <a:r>
              <a:rPr lang="en-US" sz="4800" spc="13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Terima</a:t>
            </a:r>
            <a:r>
              <a:rPr lang="en-US" sz="4800" spc="13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 </a:t>
            </a:r>
            <a:r>
              <a:rPr lang="en-US" sz="4800" spc="13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>Kasih</a:t>
            </a:r>
            <a:r>
              <a:rPr lang="en-US" sz="4800" spc="13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  <a:t/>
            </a:r>
            <a:br>
              <a:rPr lang="en-US" sz="4800" spc="13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</a:rPr>
            </a:br>
            <a:r>
              <a:rPr lang="en-US" sz="4800" spc="13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nard MT Condensed" pitchFamily="18" charset="0"/>
                <a:sym typeface="Wingdings"/>
              </a:rPr>
              <a:t> </a:t>
            </a:r>
            <a:endParaRPr lang="en-US" sz="4800" spc="13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669280"/>
            <a:ext cx="4114800" cy="1188720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buNone/>
            </a:pPr>
            <a:r>
              <a:rPr lang="en-US" sz="1800" b="1" dirty="0" smtClean="0">
                <a:latin typeface="Cambria" pitchFamily="18" charset="0"/>
                <a:sym typeface="Wingdings"/>
              </a:rPr>
              <a:t>	</a:t>
            </a:r>
            <a:r>
              <a:rPr lang="en-US" sz="1800" b="1" dirty="0" err="1" smtClean="0">
                <a:latin typeface="Cambria" pitchFamily="18" charset="0"/>
              </a:rPr>
              <a:t>Lantai</a:t>
            </a:r>
            <a:r>
              <a:rPr lang="en-US" sz="1800" b="1" dirty="0" smtClean="0">
                <a:latin typeface="Cambria" pitchFamily="18" charset="0"/>
              </a:rPr>
              <a:t> 4, </a:t>
            </a:r>
            <a:r>
              <a:rPr lang="en-US" sz="1800" b="1" dirty="0" err="1" smtClean="0">
                <a:latin typeface="Cambria" pitchFamily="18" charset="0"/>
              </a:rPr>
              <a:t>Gedung</a:t>
            </a:r>
            <a:r>
              <a:rPr lang="en-US" sz="1800" b="1" dirty="0" smtClean="0">
                <a:latin typeface="Cambria" pitchFamily="18" charset="0"/>
              </a:rPr>
              <a:t> Blok III</a:t>
            </a:r>
          </a:p>
          <a:p>
            <a:pPr marL="457200" indent="-457200">
              <a:spcBef>
                <a:spcPts val="0"/>
              </a:spcBef>
              <a:buNone/>
            </a:pPr>
            <a:r>
              <a:rPr lang="en-US" sz="1800" b="1" dirty="0" smtClean="0">
                <a:latin typeface="Cambria" pitchFamily="18" charset="0"/>
              </a:rPr>
              <a:t>	Jl. </a:t>
            </a:r>
            <a:r>
              <a:rPr lang="en-US" sz="1800" b="1" dirty="0" err="1" smtClean="0">
                <a:latin typeface="Cambria" pitchFamily="18" charset="0"/>
              </a:rPr>
              <a:t>Letjen</a:t>
            </a:r>
            <a:r>
              <a:rPr lang="en-US" sz="1800" b="1" dirty="0" smtClean="0">
                <a:latin typeface="Cambria" pitchFamily="18" charset="0"/>
              </a:rPr>
              <a:t> </a:t>
            </a:r>
            <a:r>
              <a:rPr lang="en-US" sz="1800" b="1" dirty="0" err="1" smtClean="0">
                <a:latin typeface="Cambria" pitchFamily="18" charset="0"/>
              </a:rPr>
              <a:t>Soetoyo</a:t>
            </a:r>
            <a:r>
              <a:rPr lang="en-US" sz="1800" b="1" dirty="0" smtClean="0">
                <a:latin typeface="Cambria" pitchFamily="18" charset="0"/>
              </a:rPr>
              <a:t> No. 12</a:t>
            </a:r>
          </a:p>
          <a:p>
            <a:pPr marL="457200" indent="-457200">
              <a:spcBef>
                <a:spcPts val="0"/>
              </a:spcBef>
              <a:buNone/>
            </a:pPr>
            <a:r>
              <a:rPr lang="en-US" sz="1800" b="1" dirty="0" smtClean="0">
                <a:latin typeface="Cambria" pitchFamily="18" charset="0"/>
              </a:rPr>
              <a:t>	Jakarta </a:t>
            </a:r>
            <a:r>
              <a:rPr lang="en-US" sz="1800" b="1" dirty="0" err="1" smtClean="0">
                <a:latin typeface="Cambria" pitchFamily="18" charset="0"/>
              </a:rPr>
              <a:t>Timur</a:t>
            </a:r>
            <a:r>
              <a:rPr lang="en-US" sz="1800" b="1" dirty="0" smtClean="0">
                <a:latin typeface="Cambria" pitchFamily="18" charset="0"/>
              </a:rPr>
              <a:t> - 13640</a:t>
            </a:r>
          </a:p>
        </p:txBody>
      </p:sp>
      <p:pic>
        <p:nvPicPr>
          <p:cNvPr id="4" name="Picture 3" descr="BKN.jp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48006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5669280"/>
            <a:ext cx="4114800" cy="1188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/>
            <a:r>
              <a:rPr lang="en-US" b="1" dirty="0" smtClean="0">
                <a:latin typeface="Cambria" pitchFamily="18" charset="0"/>
                <a:sym typeface="Wingdings"/>
              </a:rPr>
              <a:t>	</a:t>
            </a:r>
            <a:r>
              <a:rPr lang="en-US" b="1" dirty="0" smtClean="0">
                <a:latin typeface="Cambria" pitchFamily="18" charset="0"/>
              </a:rPr>
              <a:t>021 - 8001760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  <a:sym typeface="Wingdings"/>
              </a:rPr>
              <a:t> 	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renpegfor@bkn.go.id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	renpegfor_bkn@yahoo.com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4907280"/>
            <a:ext cx="822960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Pusat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Perencanaan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Kepegawaian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dan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Formasi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Badan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Kepegawaian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Negara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4724400"/>
            <a:ext cx="9144000" cy="18288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latin typeface="Bernard MT Condensed" pitchFamily="18" charset="0"/>
              </a:rPr>
              <a:t>Profil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Pegawai</a:t>
            </a:r>
            <a:r>
              <a:rPr lang="en-US" sz="3200" dirty="0" smtClean="0">
                <a:latin typeface="Bernard MT Condensed" pitchFamily="18" charset="0"/>
              </a:rPr>
              <a:t> ASN</a:t>
            </a:r>
            <a:endParaRPr lang="en-US" sz="32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8382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2575" y="1657350"/>
            <a:ext cx="857885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272617" y="966787"/>
            <a:ext cx="4313238" cy="914400"/>
          </a:xfrm>
          <a:prstGeom prst="rect">
            <a:avLst/>
          </a:prstGeom>
          <a:solidFill>
            <a:schemeClr val="bg2"/>
          </a:solidFill>
        </p:spPr>
        <p:txBody>
          <a:bodyPr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 err="1" smtClean="0">
                <a:latin typeface="Cambria" pitchFamily="18" charset="0"/>
              </a:rPr>
              <a:t>Jumlah</a:t>
            </a:r>
            <a:r>
              <a:rPr lang="en-US" b="1" dirty="0" smtClean="0">
                <a:latin typeface="Cambria" pitchFamily="18" charset="0"/>
              </a:rPr>
              <a:t> </a:t>
            </a:r>
            <a:r>
              <a:rPr lang="en-US" b="1" dirty="0" err="1" smtClean="0">
                <a:latin typeface="Cambria" pitchFamily="18" charset="0"/>
              </a:rPr>
              <a:t>Pegawai</a:t>
            </a:r>
            <a:r>
              <a:rPr lang="en-US" b="1" dirty="0" smtClean="0">
                <a:latin typeface="Cambria" pitchFamily="18" charset="0"/>
              </a:rPr>
              <a:t> ASN</a:t>
            </a:r>
            <a:r>
              <a:rPr lang="id-ID" b="1" dirty="0" smtClean="0">
                <a:latin typeface="Cambria" pitchFamily="18" charset="0"/>
              </a:rPr>
              <a:t>: </a:t>
            </a:r>
            <a:r>
              <a:rPr lang="en-US" b="1" dirty="0" smtClean="0">
                <a:latin typeface="Cambria" pitchFamily="18" charset="0"/>
              </a:rPr>
              <a:t>4,36</a:t>
            </a:r>
            <a:r>
              <a:rPr lang="id-ID" b="1" dirty="0" smtClean="0">
                <a:latin typeface="Cambria" pitchFamily="18" charset="0"/>
              </a:rPr>
              <a:t> </a:t>
            </a:r>
            <a:r>
              <a:rPr lang="en-US" b="1" dirty="0" err="1" smtClean="0">
                <a:latin typeface="Cambria" pitchFamily="18" charset="0"/>
              </a:rPr>
              <a:t>juta</a:t>
            </a:r>
            <a:endParaRPr lang="en-US" b="1" dirty="0" smtClean="0">
              <a:latin typeface="Cambria" pitchFamily="18" charset="0"/>
            </a:endParaRPr>
          </a:p>
          <a:p>
            <a:pPr marL="231775" indent="-231775">
              <a:buFont typeface="Calibri" pitchFamily="34" charset="0"/>
              <a:buChar char="-"/>
              <a:defRPr/>
            </a:pPr>
            <a:r>
              <a:rPr lang="en-US" dirty="0" err="1" smtClean="0">
                <a:latin typeface="Cambria" pitchFamily="18" charset="0"/>
              </a:rPr>
              <a:t>Pusat</a:t>
            </a:r>
            <a:r>
              <a:rPr lang="en-US" dirty="0" smtClean="0">
                <a:latin typeface="Cambria" pitchFamily="18" charset="0"/>
              </a:rPr>
              <a:t>   :     891.509</a:t>
            </a:r>
            <a:r>
              <a:rPr lang="en-US" dirty="0" smtClean="0">
                <a:solidFill>
                  <a:srgbClr val="000000"/>
                </a:solidFill>
                <a:latin typeface="Cambria" pitchFamily="18" charset="0"/>
              </a:rPr>
              <a:t> </a:t>
            </a:r>
          </a:p>
          <a:p>
            <a:pPr marL="231775" indent="-231775">
              <a:buFont typeface="Calibri" pitchFamily="34" charset="0"/>
              <a:buChar char="-"/>
              <a:defRPr/>
            </a:pPr>
            <a:r>
              <a:rPr lang="en-US" dirty="0" smtClean="0">
                <a:latin typeface="Cambria" pitchFamily="18" charset="0"/>
              </a:rPr>
              <a:t>Daerah:  3.471.296        </a:t>
            </a:r>
            <a:r>
              <a:rPr lang="en-US" sz="1100" dirty="0" smtClean="0">
                <a:latin typeface="Cambria" pitchFamily="18" charset="0"/>
              </a:rPr>
              <a:t>(BKN, 2013)</a:t>
            </a:r>
            <a:endParaRPr lang="en-US" sz="1100" dirty="0">
              <a:latin typeface="Cambria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232997" y="966787"/>
            <a:ext cx="4633913" cy="914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en-US" dirty="0" err="1">
                <a:solidFill>
                  <a:schemeClr val="tx1"/>
                </a:solidFill>
                <a:latin typeface="Cambria" pitchFamily="18" charset="0"/>
              </a:rPr>
              <a:t>Rasio</a:t>
            </a:r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mbria" pitchFamily="18" charset="0"/>
              </a:rPr>
              <a:t>Pegawai</a:t>
            </a:r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 ASN: </a:t>
            </a:r>
            <a:r>
              <a:rPr lang="en-US" b="1" dirty="0">
                <a:solidFill>
                  <a:schemeClr val="tx1"/>
                </a:solidFill>
                <a:latin typeface="Cambria" pitchFamily="18" charset="0"/>
              </a:rPr>
              <a:t>1,76%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Rata2 </a:t>
            </a:r>
            <a:r>
              <a:rPr lang="en-US" dirty="0" err="1">
                <a:solidFill>
                  <a:schemeClr val="tx1"/>
                </a:solidFill>
                <a:latin typeface="Cambria" pitchFamily="18" charset="0"/>
              </a:rPr>
              <a:t>Pendidikan</a:t>
            </a:r>
            <a:r>
              <a:rPr lang="en-US" dirty="0">
                <a:solidFill>
                  <a:schemeClr val="tx1"/>
                </a:solidFill>
                <a:latin typeface="Cambria" pitchFamily="18" charset="0"/>
              </a:rPr>
              <a:t>:</a:t>
            </a:r>
            <a:r>
              <a:rPr lang="en-US" b="1" dirty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Cambria" pitchFamily="18" charset="0"/>
              </a:rPr>
              <a:t> S1 </a:t>
            </a:r>
            <a:r>
              <a:rPr lang="en-US" b="1" dirty="0">
                <a:solidFill>
                  <a:schemeClr val="tx1"/>
                </a:solidFill>
                <a:latin typeface="Cambria" pitchFamily="18" charset="0"/>
              </a:rPr>
              <a:t>(40%) &amp; SMA (28%)</a:t>
            </a:r>
            <a:endParaRPr lang="id-ID" b="1" dirty="0">
              <a:solidFill>
                <a:schemeClr val="tx1"/>
              </a:solidFill>
              <a:latin typeface="Cambria" pitchFamily="18" charset="0"/>
            </a:endParaRPr>
          </a:p>
        </p:txBody>
      </p:sp>
      <p:graphicFrame>
        <p:nvGraphicFramePr>
          <p:cNvPr id="22" name="Group 132"/>
          <p:cNvGraphicFramePr>
            <a:graphicFrameLocks noGrp="1"/>
          </p:cNvGraphicFramePr>
          <p:nvPr/>
        </p:nvGraphicFramePr>
        <p:xfrm>
          <a:off x="152400" y="2819400"/>
          <a:ext cx="1920240" cy="12344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80160"/>
                <a:gridCol w="640080"/>
              </a:tblGrid>
              <a:tr h="2122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WILAYAH SUMATERA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9060" marR="99060" horzOverflow="overflow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KUALIFIKASI SARJANA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9060" marR="99060" horzOverflow="overflow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39</a:t>
                      </a:r>
                      <a:r>
                        <a:rPr kumimoji="0" lang="id-ID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%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99"/>
                    </a:solidFill>
                  </a:tcPr>
                </a:tc>
              </a:tr>
              <a:tr h="123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KUALIFIKASI SLTA</a:t>
                      </a:r>
                    </a:p>
                  </a:txBody>
                  <a:tcPr marL="99060" marR="99060" horzOverflow="overflow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29%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Group 132"/>
          <p:cNvGraphicFramePr>
            <a:graphicFrameLocks noGrp="1"/>
          </p:cNvGraphicFramePr>
          <p:nvPr/>
        </p:nvGraphicFramePr>
        <p:xfrm>
          <a:off x="1981200" y="4495800"/>
          <a:ext cx="1957449" cy="107442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09871"/>
                <a:gridCol w="747578"/>
              </a:tblGrid>
              <a:tr h="2122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WILAYAH JAWA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9060" marR="9906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KUALIFIKASISARJANA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9060" marR="9906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40</a:t>
                      </a:r>
                      <a:r>
                        <a:rPr kumimoji="0" lang="id-ID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%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23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KUALIFIKASI DIPLOMA</a:t>
                      </a:r>
                    </a:p>
                  </a:txBody>
                  <a:tcPr marL="99060" marR="9906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28%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Group 132"/>
          <p:cNvGraphicFramePr>
            <a:graphicFrameLocks noGrp="1"/>
          </p:cNvGraphicFramePr>
          <p:nvPr/>
        </p:nvGraphicFramePr>
        <p:xfrm>
          <a:off x="4191000" y="4495800"/>
          <a:ext cx="1920240" cy="12344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80160"/>
                <a:gridCol w="640080"/>
              </a:tblGrid>
              <a:tr h="2122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WILAYAH BALI-NUSTRA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9060" marR="9906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KUALIFIKASI SARJANA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9060" marR="9906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36</a:t>
                      </a:r>
                      <a:r>
                        <a:rPr kumimoji="0" lang="id-ID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%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23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KUALIFIKASI SLTA</a:t>
                      </a:r>
                    </a:p>
                  </a:txBody>
                  <a:tcPr marL="99060" marR="9906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25%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Group 132"/>
          <p:cNvGraphicFramePr>
            <a:graphicFrameLocks noGrp="1"/>
          </p:cNvGraphicFramePr>
          <p:nvPr/>
        </p:nvGraphicFramePr>
        <p:xfrm>
          <a:off x="7010400" y="3429000"/>
          <a:ext cx="1985411" cy="12344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45331"/>
                <a:gridCol w="640080"/>
              </a:tblGrid>
              <a:tr h="2122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WILAYAH PAPUA-MALUKU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9060" marR="9906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KUALIFIKASI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SLTA</a:t>
                      </a:r>
                    </a:p>
                  </a:txBody>
                  <a:tcPr marL="99060" marR="9906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37%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23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KUALIFIKASI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SARJANA</a:t>
                      </a:r>
                    </a:p>
                  </a:txBody>
                  <a:tcPr marL="99060" marR="9906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34%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Group 132"/>
          <p:cNvGraphicFramePr>
            <a:graphicFrameLocks noGrp="1"/>
          </p:cNvGraphicFramePr>
          <p:nvPr/>
        </p:nvGraphicFramePr>
        <p:xfrm>
          <a:off x="2667000" y="1981200"/>
          <a:ext cx="1920240" cy="12344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80160"/>
                <a:gridCol w="640080"/>
              </a:tblGrid>
              <a:tr h="2122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WILAYAH KALIMANTAN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9060" marR="99060" horzOverflow="overflow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KUALIFIKASI  SLTA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9060" marR="99060" horzOverflow="overflow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36</a:t>
                      </a:r>
                      <a:r>
                        <a:rPr kumimoji="0" lang="id-ID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</a:rPr>
                        <a:t>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123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KUALIFIKASI SARJANA</a:t>
                      </a:r>
                    </a:p>
                  </a:txBody>
                  <a:tcPr marL="99060" marR="99060" horzOverflow="overflow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30%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Group 132"/>
          <p:cNvGraphicFramePr>
            <a:graphicFrameLocks noGrp="1"/>
          </p:cNvGraphicFramePr>
          <p:nvPr/>
        </p:nvGraphicFramePr>
        <p:xfrm>
          <a:off x="4953000" y="1752600"/>
          <a:ext cx="1920240" cy="107442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80160"/>
                <a:gridCol w="640080"/>
              </a:tblGrid>
              <a:tr h="2122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WILAYAH SULAWESI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9060" marR="99060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KUALIFIKASI SARJANA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9060" marR="9906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45</a:t>
                      </a:r>
                      <a:r>
                        <a:rPr kumimoji="0" lang="id-ID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</a:rPr>
                        <a:t>%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pitchFamily="34" charset="0"/>
                      </a:endParaRP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239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KUALIFIKASI SLTA</a:t>
                      </a:r>
                    </a:p>
                  </a:txBody>
                  <a:tcPr marL="99060" marR="99060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pitchFamily="34" charset="0"/>
                        </a:rPr>
                        <a:t>29%</a:t>
                      </a:r>
                    </a:p>
                  </a:txBody>
                  <a:tcPr marL="99060" marR="990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3124200" y="5943600"/>
            <a:ext cx="4633913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>
              <a:defRPr/>
            </a:pP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Rasio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Belanja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Pegawai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: APBD</a:t>
            </a:r>
            <a:endParaRPr lang="id-ID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29" name="TextBox 4"/>
          <p:cNvSpPr txBox="1">
            <a:spLocks noChangeArrowheads="1"/>
          </p:cNvSpPr>
          <p:nvPr/>
        </p:nvSpPr>
        <p:spPr bwMode="auto">
          <a:xfrm>
            <a:off x="3124200" y="6545263"/>
            <a:ext cx="55610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200" dirty="0" err="1"/>
              <a:t>Sumber</a:t>
            </a:r>
            <a:r>
              <a:rPr lang="en-US" altLang="en-US" sz="1200" dirty="0"/>
              <a:t> data: </a:t>
            </a:r>
            <a:r>
              <a:rPr lang="en-US" altLang="en-US" sz="1200" dirty="0" err="1"/>
              <a:t>Dirjen</a:t>
            </a:r>
            <a:r>
              <a:rPr lang="en-US" altLang="en-US" sz="1200" dirty="0"/>
              <a:t> </a:t>
            </a:r>
            <a:r>
              <a:rPr lang="en-US" altLang="en-US" sz="1200" dirty="0" err="1"/>
              <a:t>Perimbangan</a:t>
            </a:r>
            <a:r>
              <a:rPr lang="en-US" altLang="en-US" sz="1200" dirty="0"/>
              <a:t> </a:t>
            </a:r>
            <a:r>
              <a:rPr lang="en-US" altLang="en-US" sz="1200" dirty="0" err="1"/>
              <a:t>Keuangan</a:t>
            </a:r>
            <a:r>
              <a:rPr lang="en-US" altLang="en-US" sz="1200" dirty="0"/>
              <a:t> </a:t>
            </a:r>
            <a:r>
              <a:rPr lang="en-US" altLang="en-US" sz="1200" dirty="0" err="1"/>
              <a:t>Kemenkeu</a:t>
            </a:r>
            <a:r>
              <a:rPr lang="en-US" altLang="en-US" sz="1200" dirty="0"/>
              <a:t> 2014 (</a:t>
            </a:r>
            <a:r>
              <a:rPr lang="en-US" altLang="en-US" sz="1200" dirty="0" err="1"/>
              <a:t>Surat</a:t>
            </a:r>
            <a:r>
              <a:rPr lang="en-US" altLang="en-US" sz="1200" dirty="0"/>
              <a:t> No: S-71/PK/2014)</a:t>
            </a: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410200"/>
            <a:ext cx="11271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10"/>
          <p:cNvSpPr txBox="1">
            <a:spLocks noChangeArrowheads="1"/>
          </p:cNvSpPr>
          <p:nvPr/>
        </p:nvSpPr>
        <p:spPr bwMode="auto">
          <a:xfrm>
            <a:off x="7239000" y="5294313"/>
            <a:ext cx="1676400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lnSpc>
                <a:spcPts val="2300"/>
              </a:lnSpc>
            </a:pPr>
            <a:r>
              <a:rPr lang="en-US" altLang="en-US" sz="1600" b="1" dirty="0">
                <a:solidFill>
                  <a:srgbClr val="212121"/>
                </a:solidFill>
                <a:latin typeface="Cambria" pitchFamily="18" charset="0"/>
              </a:rPr>
              <a:t>:   82 </a:t>
            </a:r>
            <a:r>
              <a:rPr lang="en-US" altLang="en-US" sz="1600" b="1" dirty="0" err="1">
                <a:solidFill>
                  <a:srgbClr val="212121"/>
                </a:solidFill>
                <a:latin typeface="Cambria" pitchFamily="18" charset="0"/>
              </a:rPr>
              <a:t>Kab</a:t>
            </a:r>
            <a:r>
              <a:rPr lang="en-US" altLang="en-US" sz="1600" b="1" dirty="0">
                <a:solidFill>
                  <a:srgbClr val="212121"/>
                </a:solidFill>
                <a:latin typeface="Cambria" pitchFamily="18" charset="0"/>
              </a:rPr>
              <a:t>/Kota </a:t>
            </a:r>
          </a:p>
          <a:p>
            <a:pPr algn="r">
              <a:lnSpc>
                <a:spcPts val="2300"/>
              </a:lnSpc>
            </a:pPr>
            <a:r>
              <a:rPr lang="en-US" altLang="en-US" sz="1600" b="1" dirty="0">
                <a:solidFill>
                  <a:srgbClr val="212121"/>
                </a:solidFill>
                <a:latin typeface="Cambria" pitchFamily="18" charset="0"/>
              </a:rPr>
              <a:t>: 158 </a:t>
            </a:r>
            <a:r>
              <a:rPr lang="en-US" altLang="en-US" sz="1600" b="1" dirty="0" err="1">
                <a:solidFill>
                  <a:srgbClr val="212121"/>
                </a:solidFill>
                <a:latin typeface="Cambria" pitchFamily="18" charset="0"/>
              </a:rPr>
              <a:t>Kab</a:t>
            </a:r>
            <a:r>
              <a:rPr lang="en-US" altLang="en-US" sz="1600" b="1" dirty="0">
                <a:solidFill>
                  <a:srgbClr val="212121"/>
                </a:solidFill>
                <a:latin typeface="Cambria" pitchFamily="18" charset="0"/>
              </a:rPr>
              <a:t>/Kota </a:t>
            </a:r>
          </a:p>
          <a:p>
            <a:pPr algn="r">
              <a:lnSpc>
                <a:spcPts val="2300"/>
              </a:lnSpc>
            </a:pPr>
            <a:r>
              <a:rPr lang="en-US" altLang="en-US" sz="1600" b="1" dirty="0">
                <a:solidFill>
                  <a:srgbClr val="212121"/>
                </a:solidFill>
                <a:latin typeface="Cambria" pitchFamily="18" charset="0"/>
              </a:rPr>
              <a:t> : 154 </a:t>
            </a:r>
            <a:r>
              <a:rPr lang="en-US" altLang="en-US" sz="1600" b="1" dirty="0" err="1">
                <a:solidFill>
                  <a:srgbClr val="212121"/>
                </a:solidFill>
                <a:latin typeface="Cambria" pitchFamily="18" charset="0"/>
              </a:rPr>
              <a:t>Kab</a:t>
            </a:r>
            <a:r>
              <a:rPr lang="en-US" altLang="en-US" sz="1600" b="1" dirty="0">
                <a:solidFill>
                  <a:srgbClr val="212121"/>
                </a:solidFill>
                <a:latin typeface="Cambria" pitchFamily="18" charset="0"/>
              </a:rPr>
              <a:t>/Kota </a:t>
            </a:r>
          </a:p>
          <a:p>
            <a:pPr algn="r">
              <a:lnSpc>
                <a:spcPts val="2300"/>
              </a:lnSpc>
            </a:pPr>
            <a:r>
              <a:rPr lang="en-US" altLang="en-US" sz="1600" b="1" dirty="0">
                <a:solidFill>
                  <a:srgbClr val="212121"/>
                </a:solidFill>
                <a:latin typeface="Cambria" pitchFamily="18" charset="0"/>
              </a:rPr>
              <a:t> :   97 </a:t>
            </a:r>
            <a:r>
              <a:rPr lang="en-US" altLang="en-US" sz="1600" b="1" dirty="0" err="1">
                <a:solidFill>
                  <a:srgbClr val="212121"/>
                </a:solidFill>
                <a:latin typeface="Cambria" pitchFamily="18" charset="0"/>
              </a:rPr>
              <a:t>Kab</a:t>
            </a:r>
            <a:r>
              <a:rPr lang="en-US" altLang="en-US" sz="1600" b="1" dirty="0">
                <a:solidFill>
                  <a:srgbClr val="212121"/>
                </a:solidFill>
                <a:latin typeface="Cambria" pitchFamily="18" charset="0"/>
              </a:rPr>
              <a:t>/Kota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Bernard MT Condensed" pitchFamily="18" charset="0"/>
              </a:rPr>
              <a:t>NAWACITA - 9 Agenda </a:t>
            </a:r>
            <a:r>
              <a:rPr lang="en-US" sz="3200" dirty="0" err="1" smtClean="0">
                <a:latin typeface="Bernard MT Condensed" pitchFamily="18" charset="0"/>
              </a:rPr>
              <a:t>Prioritas</a:t>
            </a:r>
            <a:endParaRPr lang="en-US" sz="32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8382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nawa_cita_0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019379"/>
            <a:ext cx="8046720" cy="5686221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2438400" y="2438400"/>
            <a:ext cx="457200" cy="457200"/>
          </a:xfrm>
          <a:prstGeom prst="ellipse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29000" y="3276600"/>
            <a:ext cx="5486400" cy="256032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Dijabarkan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dalam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RPJMN 2015-2019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menjadi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beberapa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isu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diantaranya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adalah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Cambria" pitchFamily="18" charset="0"/>
              </a:rPr>
              <a:t>percepatan</a:t>
            </a:r>
            <a:r>
              <a:rPr lang="en-US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Cambria" pitchFamily="18" charset="0"/>
              </a:rPr>
              <a:t>reformasi</a:t>
            </a:r>
            <a:r>
              <a:rPr lang="en-US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Cambria" pitchFamily="18" charset="0"/>
              </a:rPr>
              <a:t>birokrasi</a:t>
            </a:r>
            <a:r>
              <a:rPr lang="en-US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Cambria" pitchFamily="18" charset="0"/>
              </a:rPr>
              <a:t>dan</a:t>
            </a:r>
            <a:r>
              <a:rPr lang="en-US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Cambria" pitchFamily="18" charset="0"/>
              </a:rPr>
              <a:t>tata</a:t>
            </a:r>
            <a:r>
              <a:rPr lang="en-US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Cambria" pitchFamily="18" charset="0"/>
              </a:rPr>
              <a:t>kelola</a:t>
            </a:r>
            <a:r>
              <a:rPr lang="en-US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latin typeface="Cambria" pitchFamily="18" charset="0"/>
              </a:rPr>
              <a:t>pemerintahan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peningkatan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kualitas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pelayanan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publik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dan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penerapan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i="1" dirty="0" smtClean="0">
                <a:solidFill>
                  <a:schemeClr val="tx1"/>
                </a:solidFill>
                <a:latin typeface="Cambria" pitchFamily="18" charset="0"/>
              </a:rPr>
              <a:t>e-government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untuk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mendukung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bisnis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proses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pemerintahan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dan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pembangunan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yang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efisien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efektif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transparan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dan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</a:rPr>
              <a:t>terintegrasi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</a:rPr>
              <a:t>.</a:t>
            </a:r>
            <a:endParaRPr lang="en-US" dirty="0">
              <a:solidFill>
                <a:schemeClr val="tx1"/>
              </a:solidFill>
              <a:latin typeface="Cambria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895600" y="2971800"/>
            <a:ext cx="4572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267200"/>
            <a:ext cx="2453156" cy="209885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008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Bernard MT Condensed" pitchFamily="18" charset="0"/>
              </a:rPr>
              <a:t>9 Program </a:t>
            </a:r>
            <a:r>
              <a:rPr lang="en-US" sz="3200" dirty="0" err="1" smtClean="0">
                <a:latin typeface="Bernard MT Condensed" pitchFamily="18" charset="0"/>
              </a:rPr>
              <a:t>Percepatan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Reformasi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Birokrasi</a:t>
            </a:r>
            <a:endParaRPr lang="en-US" sz="32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9906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419600"/>
          </a:xfrm>
        </p:spPr>
        <p:txBody>
          <a:bodyPr>
            <a:noAutofit/>
          </a:bodyPr>
          <a:lstStyle/>
          <a:p>
            <a:pPr marL="514350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300" dirty="0" err="1" smtClean="0">
                <a:latin typeface="Cambria" pitchFamily="18" charset="0"/>
              </a:rPr>
              <a:t>Penataan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struktur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organisasi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pemerintah</a:t>
            </a:r>
            <a:endParaRPr lang="en-US" sz="2300" dirty="0" smtClean="0">
              <a:latin typeface="Cambria" pitchFamily="18" charset="0"/>
            </a:endParaRPr>
          </a:p>
          <a:p>
            <a:pPr marL="514350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300" b="1" dirty="0" err="1" smtClean="0">
                <a:solidFill>
                  <a:srgbClr val="FF0000"/>
                </a:solidFill>
                <a:latin typeface="Cambria" pitchFamily="18" charset="0"/>
              </a:rPr>
              <a:t>Penataan</a:t>
            </a:r>
            <a:r>
              <a:rPr lang="en-US" sz="23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en-US" sz="2300" b="1" dirty="0" err="1" smtClean="0">
                <a:solidFill>
                  <a:srgbClr val="FF0000"/>
                </a:solidFill>
                <a:latin typeface="Cambria" pitchFamily="18" charset="0"/>
              </a:rPr>
              <a:t>jumlah</a:t>
            </a:r>
            <a:r>
              <a:rPr lang="en-US" sz="23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en-US" sz="2300" b="1" dirty="0" err="1" smtClean="0">
                <a:solidFill>
                  <a:srgbClr val="FF0000"/>
                </a:solidFill>
                <a:latin typeface="Cambria" pitchFamily="18" charset="0"/>
              </a:rPr>
              <a:t>dan</a:t>
            </a:r>
            <a:r>
              <a:rPr lang="en-US" sz="23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en-US" sz="2300" b="1" dirty="0" err="1" smtClean="0">
                <a:solidFill>
                  <a:srgbClr val="FF0000"/>
                </a:solidFill>
                <a:latin typeface="Cambria" pitchFamily="18" charset="0"/>
              </a:rPr>
              <a:t>distribusi</a:t>
            </a:r>
            <a:r>
              <a:rPr lang="en-US" sz="2300" b="1" dirty="0" smtClean="0">
                <a:solidFill>
                  <a:srgbClr val="FF0000"/>
                </a:solidFill>
                <a:latin typeface="Cambria" pitchFamily="18" charset="0"/>
              </a:rPr>
              <a:t> PNS</a:t>
            </a:r>
          </a:p>
          <a:p>
            <a:pPr marL="514350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300" dirty="0" err="1" smtClean="0">
                <a:latin typeface="Cambria" pitchFamily="18" charset="0"/>
              </a:rPr>
              <a:t>Pengembangan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sistem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seleksi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promosi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secara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terbuka</a:t>
            </a:r>
            <a:endParaRPr lang="en-US" sz="2300" dirty="0" smtClean="0">
              <a:latin typeface="Cambria" pitchFamily="18" charset="0"/>
            </a:endParaRPr>
          </a:p>
          <a:p>
            <a:pPr marL="514350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300" dirty="0" err="1" smtClean="0">
                <a:latin typeface="Cambria" pitchFamily="18" charset="0"/>
              </a:rPr>
              <a:t>Peningkatan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profesionalisasi</a:t>
            </a:r>
            <a:r>
              <a:rPr lang="en-US" sz="2300" dirty="0" smtClean="0">
                <a:latin typeface="Cambria" pitchFamily="18" charset="0"/>
              </a:rPr>
              <a:t> PNS</a:t>
            </a:r>
          </a:p>
          <a:p>
            <a:pPr marL="514350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300" dirty="0" err="1" smtClean="0">
                <a:latin typeface="Cambria" pitchFamily="18" charset="0"/>
              </a:rPr>
              <a:t>Pengembangan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sistem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pemerintahan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elektronik</a:t>
            </a:r>
            <a:r>
              <a:rPr lang="en-US" sz="2300" dirty="0" smtClean="0">
                <a:latin typeface="Cambria" pitchFamily="18" charset="0"/>
              </a:rPr>
              <a:t> yang </a:t>
            </a:r>
            <a:r>
              <a:rPr lang="en-US" sz="2300" dirty="0" err="1" smtClean="0">
                <a:latin typeface="Cambria" pitchFamily="18" charset="0"/>
              </a:rPr>
              <a:t>terintegrasi</a:t>
            </a:r>
            <a:endParaRPr lang="en-US" sz="2300" dirty="0" smtClean="0">
              <a:latin typeface="Cambria" pitchFamily="18" charset="0"/>
            </a:endParaRPr>
          </a:p>
          <a:p>
            <a:pPr marL="514350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300" dirty="0" err="1" smtClean="0">
                <a:latin typeface="Cambria" pitchFamily="18" charset="0"/>
              </a:rPr>
              <a:t>Peningkatan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pelayanan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publik</a:t>
            </a:r>
            <a:endParaRPr lang="en-US" sz="2300" dirty="0" smtClean="0">
              <a:latin typeface="Cambria" pitchFamily="18" charset="0"/>
            </a:endParaRPr>
          </a:p>
          <a:p>
            <a:pPr marL="514350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300" dirty="0" err="1" smtClean="0">
                <a:latin typeface="Cambria" pitchFamily="18" charset="0"/>
              </a:rPr>
              <a:t>Peningkatan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integritas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akuntabilitas</a:t>
            </a:r>
            <a:r>
              <a:rPr lang="en-US" sz="2300" dirty="0" smtClean="0">
                <a:latin typeface="Cambria" pitchFamily="18" charset="0"/>
              </a:rPr>
              <a:t>  </a:t>
            </a:r>
            <a:r>
              <a:rPr lang="en-US" sz="2300" dirty="0" err="1" smtClean="0">
                <a:latin typeface="Cambria" pitchFamily="18" charset="0"/>
              </a:rPr>
              <a:t>kinerja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aparatur</a:t>
            </a:r>
            <a:endParaRPr lang="en-US" sz="2300" dirty="0" smtClean="0">
              <a:latin typeface="Cambria" pitchFamily="18" charset="0"/>
            </a:endParaRPr>
          </a:p>
          <a:p>
            <a:pPr marL="514350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300" dirty="0" err="1" smtClean="0">
                <a:latin typeface="Cambria" pitchFamily="18" charset="0"/>
              </a:rPr>
              <a:t>Peningkatan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kesejahteraan</a:t>
            </a:r>
            <a:r>
              <a:rPr lang="en-US" sz="2300" dirty="0" smtClean="0">
                <a:latin typeface="Cambria" pitchFamily="18" charset="0"/>
              </a:rPr>
              <a:t> PNS</a:t>
            </a:r>
          </a:p>
          <a:p>
            <a:pPr marL="514350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300" dirty="0" err="1" smtClean="0">
                <a:latin typeface="Cambria" pitchFamily="18" charset="0"/>
              </a:rPr>
              <a:t>Peningkatan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efisiensi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belanja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aparatur</a:t>
            </a:r>
            <a:endParaRPr lang="en-US" sz="2300" dirty="0" smtClean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latin typeface="Bernard MT Condensed" pitchFamily="18" charset="0"/>
              </a:rPr>
              <a:t>Penataan</a:t>
            </a:r>
            <a:r>
              <a:rPr lang="en-US" sz="3200" dirty="0" smtClean="0">
                <a:latin typeface="Bernard MT Condensed" pitchFamily="18" charset="0"/>
              </a:rPr>
              <a:t> PNS</a:t>
            </a:r>
            <a:br>
              <a:rPr lang="en-US" sz="3200" dirty="0" smtClean="0">
                <a:latin typeface="Bernard MT Condensed" pitchFamily="18" charset="0"/>
              </a:rPr>
            </a:br>
            <a:r>
              <a:rPr lang="en-US" sz="2000" dirty="0" smtClean="0">
                <a:latin typeface="Bernard MT Condensed" pitchFamily="18" charset="0"/>
              </a:rPr>
              <a:t>(</a:t>
            </a:r>
            <a:r>
              <a:rPr lang="en-US" sz="2000" dirty="0" err="1" smtClean="0">
                <a:latin typeface="Bernard MT Condensed" pitchFamily="18" charset="0"/>
              </a:rPr>
              <a:t>Peraturan</a:t>
            </a:r>
            <a:r>
              <a:rPr lang="en-US" sz="2000" dirty="0" smtClean="0">
                <a:latin typeface="Bernard MT Condensed" pitchFamily="18" charset="0"/>
              </a:rPr>
              <a:t> </a:t>
            </a:r>
            <a:r>
              <a:rPr lang="en-US" sz="2000" dirty="0" err="1" smtClean="0">
                <a:latin typeface="Bernard MT Condensed" pitchFamily="18" charset="0"/>
              </a:rPr>
              <a:t>Kepala</a:t>
            </a:r>
            <a:r>
              <a:rPr lang="en-US" sz="2000" dirty="0" smtClean="0">
                <a:latin typeface="Bernard MT Condensed" pitchFamily="18" charset="0"/>
              </a:rPr>
              <a:t> BKN No. 37 </a:t>
            </a:r>
            <a:r>
              <a:rPr lang="en-US" sz="2000" dirty="0" err="1" smtClean="0">
                <a:latin typeface="Bernard MT Condensed" pitchFamily="18" charset="0"/>
              </a:rPr>
              <a:t>Tahun</a:t>
            </a:r>
            <a:r>
              <a:rPr lang="en-US" sz="2000" dirty="0" smtClean="0">
                <a:latin typeface="Bernard MT Condensed" pitchFamily="18" charset="0"/>
              </a:rPr>
              <a:t> 2011 </a:t>
            </a:r>
            <a:r>
              <a:rPr lang="en-US" sz="2000" dirty="0" err="1" smtClean="0">
                <a:latin typeface="Bernard MT Condensed" pitchFamily="18" charset="0"/>
              </a:rPr>
              <a:t>Tentang</a:t>
            </a:r>
            <a:r>
              <a:rPr lang="en-US" sz="2000" dirty="0" smtClean="0">
                <a:latin typeface="Bernard MT Condensed" pitchFamily="18" charset="0"/>
              </a:rPr>
              <a:t> </a:t>
            </a:r>
            <a:r>
              <a:rPr lang="en-US" sz="2000" dirty="0" err="1" smtClean="0">
                <a:latin typeface="Bernard MT Condensed" pitchFamily="18" charset="0"/>
              </a:rPr>
              <a:t>Pedoman</a:t>
            </a:r>
            <a:r>
              <a:rPr lang="en-US" sz="2000" dirty="0" smtClean="0">
                <a:latin typeface="Bernard MT Condensed" pitchFamily="18" charset="0"/>
              </a:rPr>
              <a:t> </a:t>
            </a:r>
            <a:r>
              <a:rPr lang="en-US" sz="2000" dirty="0" err="1" smtClean="0">
                <a:latin typeface="Bernard MT Condensed" pitchFamily="18" charset="0"/>
              </a:rPr>
              <a:t>Penataan</a:t>
            </a:r>
            <a:r>
              <a:rPr lang="en-US" sz="2000" dirty="0" smtClean="0">
                <a:latin typeface="Bernard MT Condensed" pitchFamily="18" charset="0"/>
              </a:rPr>
              <a:t> PNS)</a:t>
            </a:r>
            <a:endParaRPr lang="en-US" sz="32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430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7710" y="1447800"/>
            <a:ext cx="2103120" cy="6400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Cambria" pitchFamily="18" charset="0"/>
              </a:rPr>
              <a:t>1. </a:t>
            </a:r>
            <a:r>
              <a:rPr lang="en-US" sz="1600" b="1" dirty="0" err="1" smtClean="0">
                <a:latin typeface="Cambria" pitchFamily="18" charset="0"/>
              </a:rPr>
              <a:t>Tahap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Persiapan</a:t>
            </a:r>
            <a:endParaRPr lang="en-US" sz="1600" b="1" dirty="0">
              <a:latin typeface="Cambria" pitchFamily="18" charset="0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7710" y="2209800"/>
            <a:ext cx="2103120" cy="16459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latin typeface="Cambria" pitchFamily="18" charset="0"/>
              </a:rPr>
              <a:t>Informasi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Jabatan</a:t>
            </a:r>
            <a:endParaRPr lang="en-US" sz="1600" b="1" dirty="0">
              <a:latin typeface="Cambria" pitchFamily="18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7710" y="4495800"/>
            <a:ext cx="2103120" cy="1295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34950" indent="-234950">
              <a:buFont typeface="Arial" pitchFamily="34" charset="0"/>
              <a:buChar char="•"/>
            </a:pPr>
            <a:r>
              <a:rPr lang="en-US" sz="1600" b="1" dirty="0" err="1" smtClean="0">
                <a:latin typeface="Cambria" pitchFamily="18" charset="0"/>
              </a:rPr>
              <a:t>Uraian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Jabatan</a:t>
            </a:r>
            <a:endParaRPr lang="en-US" sz="1600" b="1" dirty="0" smtClean="0">
              <a:latin typeface="Cambria" pitchFamily="18" charset="0"/>
            </a:endParaRPr>
          </a:p>
          <a:p>
            <a:pPr marL="234950" indent="-234950">
              <a:buFont typeface="Arial" pitchFamily="34" charset="0"/>
              <a:buChar char="•"/>
            </a:pPr>
            <a:r>
              <a:rPr lang="en-US" sz="1600" b="1" dirty="0" err="1" smtClean="0">
                <a:latin typeface="Cambria" pitchFamily="18" charset="0"/>
              </a:rPr>
              <a:t>Syarat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Jabatan</a:t>
            </a:r>
            <a:endParaRPr lang="en-US" sz="1600" b="1" dirty="0" smtClean="0">
              <a:latin typeface="Cambria" pitchFamily="18" charset="0"/>
            </a:endParaRPr>
          </a:p>
          <a:p>
            <a:pPr marL="234950" indent="-234950">
              <a:buFont typeface="Arial" pitchFamily="34" charset="0"/>
              <a:buChar char="•"/>
            </a:pPr>
            <a:r>
              <a:rPr lang="en-US" sz="1600" b="1" dirty="0" err="1" smtClean="0">
                <a:latin typeface="Cambria" pitchFamily="18" charset="0"/>
              </a:rPr>
              <a:t>Peta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Jabatan</a:t>
            </a:r>
            <a:endParaRPr lang="en-US" sz="1600" b="1" dirty="0">
              <a:latin typeface="Cambria" pitchFamily="18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2237510" y="2209800"/>
            <a:ext cx="2377440" cy="16459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latin typeface="Cambria" pitchFamily="18" charset="0"/>
              </a:rPr>
              <a:t>Penghitungan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Jumlah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Kebutuhan</a:t>
            </a:r>
            <a:r>
              <a:rPr lang="en-US" sz="1600" b="1" dirty="0" smtClean="0">
                <a:latin typeface="Cambria" pitchFamily="18" charset="0"/>
              </a:rPr>
              <a:t> PNS</a:t>
            </a:r>
          </a:p>
          <a:p>
            <a:pPr algn="ctr"/>
            <a:r>
              <a:rPr lang="en-US" sz="1600" b="1" dirty="0" smtClean="0">
                <a:latin typeface="Cambria" pitchFamily="18" charset="0"/>
              </a:rPr>
              <a:t>(</a:t>
            </a:r>
            <a:r>
              <a:rPr lang="en-US" sz="1600" b="1" dirty="0" err="1" smtClean="0">
                <a:latin typeface="Cambria" pitchFamily="18" charset="0"/>
              </a:rPr>
              <a:t>Berdasarkan</a:t>
            </a:r>
            <a:r>
              <a:rPr lang="en-US" sz="1600" b="1" dirty="0" smtClean="0">
                <a:latin typeface="Cambria" pitchFamily="18" charset="0"/>
              </a:rPr>
              <a:t> ABK, </a:t>
            </a:r>
            <a:r>
              <a:rPr lang="en-US" sz="1600" b="1" dirty="0" err="1" smtClean="0">
                <a:latin typeface="Cambria" pitchFamily="18" charset="0"/>
              </a:rPr>
              <a:t>Indeks</a:t>
            </a:r>
            <a:r>
              <a:rPr lang="en-US" sz="1600" b="1" dirty="0" smtClean="0">
                <a:latin typeface="Cambria" pitchFamily="18" charset="0"/>
              </a:rPr>
              <a:t> – </a:t>
            </a:r>
            <a:r>
              <a:rPr lang="en-US" sz="1600" b="1" dirty="0" err="1" smtClean="0">
                <a:latin typeface="Cambria" pitchFamily="18" charset="0"/>
              </a:rPr>
              <a:t>Perka</a:t>
            </a:r>
            <a:r>
              <a:rPr lang="en-US" sz="1600" b="1" dirty="0" smtClean="0">
                <a:latin typeface="Cambria" pitchFamily="18" charset="0"/>
              </a:rPr>
              <a:t> BKN 19/2011)</a:t>
            </a:r>
            <a:endParaRPr lang="en-US" sz="1600" b="1" dirty="0">
              <a:latin typeface="Cambria" pitchFamily="18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2237510" y="4495800"/>
            <a:ext cx="2377440" cy="1295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latin typeface="Cambria" pitchFamily="18" charset="0"/>
              </a:rPr>
              <a:t>Kategori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Jumlah</a:t>
            </a:r>
            <a:r>
              <a:rPr lang="en-US" sz="1600" b="1" dirty="0" smtClean="0">
                <a:latin typeface="Cambria" pitchFamily="18" charset="0"/>
              </a:rPr>
              <a:t> PNS :</a:t>
            </a:r>
          </a:p>
          <a:p>
            <a:pPr marL="234950" indent="-234950">
              <a:buFont typeface="Arial" pitchFamily="34" charset="0"/>
              <a:buChar char="•"/>
            </a:pPr>
            <a:r>
              <a:rPr lang="en-US" sz="1600" b="1" dirty="0" err="1" smtClean="0">
                <a:latin typeface="Cambria" pitchFamily="18" charset="0"/>
              </a:rPr>
              <a:t>Kurang</a:t>
            </a:r>
            <a:endParaRPr lang="en-US" sz="1600" b="1" dirty="0" smtClean="0">
              <a:latin typeface="Cambria" pitchFamily="18" charset="0"/>
            </a:endParaRPr>
          </a:p>
          <a:p>
            <a:pPr marL="234950" indent="-234950">
              <a:buFont typeface="Arial" pitchFamily="34" charset="0"/>
              <a:buChar char="•"/>
            </a:pPr>
            <a:r>
              <a:rPr lang="en-US" sz="1600" b="1" dirty="0" err="1" smtClean="0">
                <a:latin typeface="Cambria" pitchFamily="18" charset="0"/>
              </a:rPr>
              <a:t>Sesuai</a:t>
            </a:r>
            <a:endParaRPr lang="en-US" sz="1600" b="1" dirty="0" smtClean="0">
              <a:latin typeface="Cambria" pitchFamily="18" charset="0"/>
            </a:endParaRPr>
          </a:p>
          <a:p>
            <a:pPr marL="234950" indent="-234950">
              <a:buFont typeface="Arial" pitchFamily="34" charset="0"/>
              <a:buChar char="•"/>
            </a:pPr>
            <a:r>
              <a:rPr lang="en-US" sz="1600" b="1" dirty="0" err="1" smtClean="0">
                <a:latin typeface="Cambria" pitchFamily="18" charset="0"/>
              </a:rPr>
              <a:t>Lebih</a:t>
            </a:r>
            <a:endParaRPr lang="en-US" sz="1600" b="1" dirty="0" smtClean="0">
              <a:latin typeface="Cambria" pitchFamily="18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4675910" y="4495800"/>
            <a:ext cx="1554480" cy="1295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latin typeface="Cambria" pitchFamily="18" charset="0"/>
              </a:rPr>
              <a:t>Syarat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Jabatan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vs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Profil</a:t>
            </a:r>
            <a:r>
              <a:rPr lang="en-US" sz="1600" b="1" dirty="0" smtClean="0">
                <a:latin typeface="Cambria" pitchFamily="18" charset="0"/>
              </a:rPr>
              <a:t> PNS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4675910" y="2209800"/>
            <a:ext cx="1554480" cy="16459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latin typeface="Cambria" pitchFamily="18" charset="0"/>
              </a:rPr>
              <a:t>Analisis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Kesenjangan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Jabatan</a:t>
            </a:r>
            <a:endParaRPr lang="en-US" sz="1600" b="1" dirty="0">
              <a:latin typeface="Cambria" pitchFamily="18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276110" y="2209800"/>
            <a:ext cx="1645920" cy="16459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latin typeface="Cambria" pitchFamily="18" charset="0"/>
              </a:rPr>
              <a:t>Perencanaan</a:t>
            </a:r>
            <a:r>
              <a:rPr lang="en-US" sz="1400" b="1" dirty="0" smtClean="0">
                <a:latin typeface="Cambria" pitchFamily="18" charset="0"/>
              </a:rPr>
              <a:t> </a:t>
            </a:r>
            <a:r>
              <a:rPr lang="en-US" sz="1400" b="1" dirty="0" err="1" smtClean="0">
                <a:latin typeface="Cambria" pitchFamily="18" charset="0"/>
              </a:rPr>
              <a:t>Pengembangan</a:t>
            </a:r>
            <a:r>
              <a:rPr lang="en-US" sz="1400" b="1" dirty="0" smtClean="0">
                <a:latin typeface="Cambria" pitchFamily="18" charset="0"/>
              </a:rPr>
              <a:t> PNS (</a:t>
            </a:r>
            <a:r>
              <a:rPr lang="en-US" sz="1400" b="1" dirty="0" err="1" smtClean="0">
                <a:latin typeface="Cambria" pitchFamily="18" charset="0"/>
              </a:rPr>
              <a:t>Perka</a:t>
            </a:r>
            <a:r>
              <a:rPr lang="en-US" sz="1400" b="1" dirty="0" smtClean="0">
                <a:latin typeface="Cambria" pitchFamily="18" charset="0"/>
              </a:rPr>
              <a:t> BKN 22/2013)</a:t>
            </a:r>
            <a:endParaRPr lang="en-US" sz="1400" b="1" dirty="0">
              <a:latin typeface="Cambria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237510" y="1447800"/>
            <a:ext cx="5669280" cy="64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Cambria" pitchFamily="18" charset="0"/>
              </a:rPr>
              <a:t>2. </a:t>
            </a:r>
            <a:r>
              <a:rPr lang="en-US" sz="1600" b="1" dirty="0" err="1" smtClean="0">
                <a:latin typeface="Cambria" pitchFamily="18" charset="0"/>
              </a:rPr>
              <a:t>Tahap</a:t>
            </a:r>
            <a:r>
              <a:rPr lang="en-US" sz="1600" b="1" dirty="0" smtClean="0">
                <a:latin typeface="Cambria" pitchFamily="18" charset="0"/>
              </a:rPr>
              <a:t> </a:t>
            </a:r>
            <a:r>
              <a:rPr lang="en-US" sz="1600" b="1" dirty="0" err="1" smtClean="0">
                <a:latin typeface="Cambria" pitchFamily="18" charset="0"/>
              </a:rPr>
              <a:t>Pelaksanaan</a:t>
            </a:r>
            <a:endParaRPr lang="en-US" sz="1600" b="1" dirty="0">
              <a:latin typeface="Cambria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28710" y="1447800"/>
            <a:ext cx="1066800" cy="64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Cambria" pitchFamily="18" charset="0"/>
              </a:rPr>
              <a:t>3. </a:t>
            </a:r>
            <a:r>
              <a:rPr lang="en-US" sz="1600" b="1" dirty="0" err="1" smtClean="0">
                <a:latin typeface="Cambria" pitchFamily="18" charset="0"/>
              </a:rPr>
              <a:t>Tindak</a:t>
            </a:r>
            <a:endParaRPr lang="en-US" sz="1600" b="1" dirty="0" smtClean="0">
              <a:latin typeface="Cambria" pitchFamily="18" charset="0"/>
            </a:endParaRPr>
          </a:p>
          <a:p>
            <a:pPr algn="ctr"/>
            <a:r>
              <a:rPr lang="en-US" sz="1600" b="1" dirty="0" err="1" smtClean="0">
                <a:latin typeface="Cambria" pitchFamily="18" charset="0"/>
              </a:rPr>
              <a:t>Lanjut</a:t>
            </a:r>
            <a:endParaRPr lang="en-US" sz="1600" b="1" dirty="0">
              <a:latin typeface="Cambria" pitchFamily="18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8028710" y="2209800"/>
            <a:ext cx="1066800" cy="3581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US" b="1" dirty="0" smtClean="0">
                <a:latin typeface="Cambria" pitchFamily="18" charset="0"/>
              </a:rPr>
              <a:t>REKOMENDASI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36" name="Down Arrow 35"/>
          <p:cNvSpPr/>
          <p:nvPr/>
        </p:nvSpPr>
        <p:spPr>
          <a:xfrm>
            <a:off x="2971800" y="3962400"/>
            <a:ext cx="914400" cy="4572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Down Arrow 36"/>
          <p:cNvSpPr/>
          <p:nvPr/>
        </p:nvSpPr>
        <p:spPr>
          <a:xfrm>
            <a:off x="623455" y="3962400"/>
            <a:ext cx="914400" cy="45720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37"/>
          <p:cNvSpPr/>
          <p:nvPr/>
        </p:nvSpPr>
        <p:spPr>
          <a:xfrm>
            <a:off x="4994565" y="3962400"/>
            <a:ext cx="914400" cy="4572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Plaque 38"/>
          <p:cNvSpPr/>
          <p:nvPr/>
        </p:nvSpPr>
        <p:spPr>
          <a:xfrm>
            <a:off x="36020" y="5943600"/>
            <a:ext cx="9052560" cy="685800"/>
          </a:xfrm>
          <a:prstGeom prst="plaqu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latin typeface="Cambria" pitchFamily="18" charset="0"/>
              </a:rPr>
              <a:t>Redistribusi</a:t>
            </a:r>
            <a:r>
              <a:rPr lang="en-US" b="1" dirty="0" smtClean="0">
                <a:latin typeface="Cambria" pitchFamily="18" charset="0"/>
              </a:rPr>
              <a:t> – </a:t>
            </a:r>
            <a:r>
              <a:rPr lang="en-US" b="1" dirty="0" err="1" smtClean="0">
                <a:latin typeface="Cambria" pitchFamily="18" charset="0"/>
              </a:rPr>
              <a:t>Proyeksi</a:t>
            </a:r>
            <a:r>
              <a:rPr lang="en-US" b="1" dirty="0" smtClean="0">
                <a:latin typeface="Cambria" pitchFamily="18" charset="0"/>
              </a:rPr>
              <a:t> </a:t>
            </a:r>
            <a:r>
              <a:rPr lang="en-US" b="1" dirty="0" err="1" smtClean="0">
                <a:latin typeface="Cambria" pitchFamily="18" charset="0"/>
              </a:rPr>
              <a:t>Kebutuhan</a:t>
            </a:r>
            <a:r>
              <a:rPr lang="en-US" b="1" dirty="0" smtClean="0">
                <a:latin typeface="Cambria" pitchFamily="18" charset="0"/>
              </a:rPr>
              <a:t> PNS 5 </a:t>
            </a:r>
            <a:r>
              <a:rPr lang="en-US" b="1" dirty="0" err="1" smtClean="0">
                <a:latin typeface="Cambria" pitchFamily="18" charset="0"/>
              </a:rPr>
              <a:t>Tahun</a:t>
            </a:r>
            <a:r>
              <a:rPr lang="en-US" b="1" dirty="0" smtClean="0">
                <a:latin typeface="Cambria" pitchFamily="18" charset="0"/>
              </a:rPr>
              <a:t> – </a:t>
            </a:r>
            <a:r>
              <a:rPr lang="en-US" b="1" dirty="0" err="1" smtClean="0">
                <a:latin typeface="Cambria" pitchFamily="18" charset="0"/>
              </a:rPr>
              <a:t>Pensiun</a:t>
            </a:r>
            <a:r>
              <a:rPr lang="en-US" b="1" dirty="0" smtClean="0">
                <a:latin typeface="Cambria" pitchFamily="18" charset="0"/>
              </a:rPr>
              <a:t> </a:t>
            </a:r>
            <a:r>
              <a:rPr lang="en-US" b="1" dirty="0" err="1" smtClean="0">
                <a:latin typeface="Cambria" pitchFamily="18" charset="0"/>
              </a:rPr>
              <a:t>Suka</a:t>
            </a:r>
            <a:r>
              <a:rPr lang="en-US" b="1" dirty="0" smtClean="0">
                <a:latin typeface="Cambria" pitchFamily="18" charset="0"/>
              </a:rPr>
              <a:t> </a:t>
            </a:r>
            <a:r>
              <a:rPr lang="en-US" b="1" dirty="0" err="1" smtClean="0">
                <a:latin typeface="Cambria" pitchFamily="18" charset="0"/>
              </a:rPr>
              <a:t>Rela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133600" y="1828800"/>
            <a:ext cx="4114800" cy="2209800"/>
          </a:xfrm>
          <a:prstGeom prst="ellipse">
            <a:avLst/>
          </a:prstGeom>
          <a:noFill/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57200" y="7620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sk-question-3-2d87064cddbd5d5eb6f24d40d6b8ba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7800"/>
            <a:ext cx="4572000" cy="389534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495800" y="2590800"/>
            <a:ext cx="4191000" cy="79216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latin typeface="Bernard MT Condensed" pitchFamily="18" charset="0"/>
              </a:rPr>
              <a:t>Tanya - </a:t>
            </a:r>
            <a:r>
              <a:rPr lang="en-US" sz="3200" dirty="0" err="1" smtClean="0">
                <a:latin typeface="Bernard MT Condensed" pitchFamily="18" charset="0"/>
              </a:rPr>
              <a:t>Jawab</a:t>
            </a:r>
            <a:endParaRPr lang="en-US" sz="2400" dirty="0">
              <a:latin typeface="Bernard MT Condense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60198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latin typeface="Bernard MT Condensed" pitchFamily="18" charset="0"/>
              </a:rPr>
              <a:t>Penghitungan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Jumlah</a:t>
            </a:r>
            <a:r>
              <a:rPr lang="en-US" sz="3200" dirty="0" smtClean="0">
                <a:latin typeface="Bernard MT Condensed" pitchFamily="18" charset="0"/>
              </a:rPr>
              <a:t> </a:t>
            </a:r>
            <a:r>
              <a:rPr lang="en-US" sz="3200" dirty="0" err="1" smtClean="0">
                <a:latin typeface="Bernard MT Condensed" pitchFamily="18" charset="0"/>
              </a:rPr>
              <a:t>Kebutuhan</a:t>
            </a:r>
            <a:r>
              <a:rPr lang="en-US" sz="3200" dirty="0" smtClean="0">
                <a:latin typeface="Bernard MT Condensed" pitchFamily="18" charset="0"/>
              </a:rPr>
              <a:t> PNS</a:t>
            </a:r>
            <a:br>
              <a:rPr lang="en-US" sz="3200" dirty="0" smtClean="0">
                <a:latin typeface="Bernard MT Condensed" pitchFamily="18" charset="0"/>
              </a:rPr>
            </a:br>
            <a:r>
              <a:rPr lang="en-US" sz="2000" dirty="0" smtClean="0">
                <a:latin typeface="Bernard MT Condensed" pitchFamily="18" charset="0"/>
              </a:rPr>
              <a:t>(</a:t>
            </a:r>
            <a:r>
              <a:rPr lang="en-US" sz="2000" dirty="0" err="1" smtClean="0">
                <a:latin typeface="Bernard MT Condensed" pitchFamily="18" charset="0"/>
              </a:rPr>
              <a:t>Peraturan</a:t>
            </a:r>
            <a:r>
              <a:rPr lang="en-US" sz="2000" dirty="0" smtClean="0">
                <a:latin typeface="Bernard MT Condensed" pitchFamily="18" charset="0"/>
              </a:rPr>
              <a:t> </a:t>
            </a:r>
            <a:r>
              <a:rPr lang="en-US" sz="2000" dirty="0" err="1" smtClean="0">
                <a:latin typeface="Bernard MT Condensed" pitchFamily="18" charset="0"/>
              </a:rPr>
              <a:t>Kepala</a:t>
            </a:r>
            <a:r>
              <a:rPr lang="en-US" sz="2000" dirty="0" smtClean="0">
                <a:latin typeface="Bernard MT Condensed" pitchFamily="18" charset="0"/>
              </a:rPr>
              <a:t> BKN No. 19 </a:t>
            </a:r>
            <a:r>
              <a:rPr lang="en-US" sz="2000" dirty="0" err="1" smtClean="0">
                <a:latin typeface="Bernard MT Condensed" pitchFamily="18" charset="0"/>
              </a:rPr>
              <a:t>Tahun</a:t>
            </a:r>
            <a:r>
              <a:rPr lang="en-US" sz="2000" dirty="0" smtClean="0">
                <a:latin typeface="Bernard MT Condensed" pitchFamily="18" charset="0"/>
              </a:rPr>
              <a:t> 2011)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43000"/>
            <a:ext cx="8229600" cy="762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Autofit/>
          </a:bodyPr>
          <a:lstStyle/>
          <a:p>
            <a:pPr marL="4572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2300" b="1" dirty="0" err="1" smtClean="0">
                <a:latin typeface="Cambria" pitchFamily="18" charset="0"/>
              </a:rPr>
              <a:t>Pengertian</a:t>
            </a:r>
            <a:r>
              <a:rPr lang="en-US" sz="2300" b="1" dirty="0" smtClean="0">
                <a:latin typeface="Cambria" pitchFamily="18" charset="0"/>
              </a:rPr>
              <a:t> </a:t>
            </a:r>
            <a:r>
              <a:rPr lang="en-US" sz="2300" b="1" dirty="0" err="1" smtClean="0">
                <a:latin typeface="Cambria" pitchFamily="18" charset="0"/>
              </a:rPr>
              <a:t>Penghitungan</a:t>
            </a:r>
            <a:r>
              <a:rPr lang="en-US" sz="2300" b="1" dirty="0" smtClean="0">
                <a:latin typeface="Cambria" pitchFamily="18" charset="0"/>
              </a:rPr>
              <a:t> </a:t>
            </a:r>
            <a:r>
              <a:rPr lang="en-US" sz="2300" b="1" dirty="0" err="1" smtClean="0">
                <a:latin typeface="Cambria" pitchFamily="18" charset="0"/>
              </a:rPr>
              <a:t>Jumlah</a:t>
            </a:r>
            <a:r>
              <a:rPr lang="en-US" sz="2300" b="1" dirty="0" smtClean="0">
                <a:latin typeface="Cambria" pitchFamily="18" charset="0"/>
              </a:rPr>
              <a:t> </a:t>
            </a:r>
            <a:r>
              <a:rPr lang="en-US" sz="2300" b="1" dirty="0" err="1" smtClean="0">
                <a:latin typeface="Cambria" pitchFamily="18" charset="0"/>
              </a:rPr>
              <a:t>Kebutuhan</a:t>
            </a:r>
            <a:r>
              <a:rPr lang="en-US" sz="2300" b="1" dirty="0" smtClean="0">
                <a:latin typeface="Cambria" pitchFamily="18" charset="0"/>
              </a:rPr>
              <a:t> PNS</a:t>
            </a:r>
          </a:p>
          <a:p>
            <a:pPr marL="457200" indent="0" algn="just">
              <a:lnSpc>
                <a:spcPct val="125000"/>
              </a:lnSpc>
              <a:spcBef>
                <a:spcPts val="0"/>
              </a:spcBef>
              <a:buNone/>
            </a:pPr>
            <a:r>
              <a:rPr lang="en-US" sz="2300" dirty="0" err="1" smtClean="0">
                <a:latin typeface="Cambria" pitchFamily="18" charset="0"/>
              </a:rPr>
              <a:t>Suatu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metode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untuk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mengetahui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jumlah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pegawai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suatu</a:t>
            </a:r>
            <a:r>
              <a:rPr lang="en-US" sz="2300" dirty="0" smtClean="0">
                <a:latin typeface="Cambria" pitchFamily="18" charset="0"/>
              </a:rPr>
              <a:t> unit </a:t>
            </a:r>
            <a:r>
              <a:rPr lang="en-US" sz="2300" dirty="0" err="1" smtClean="0">
                <a:latin typeface="Cambria" pitchFamily="18" charset="0"/>
              </a:rPr>
              <a:t>organisasi</a:t>
            </a:r>
            <a:r>
              <a:rPr lang="en-US" sz="2300" dirty="0" smtClean="0">
                <a:latin typeface="Cambria" pitchFamily="18" charset="0"/>
              </a:rPr>
              <a:t> yang </a:t>
            </a:r>
            <a:r>
              <a:rPr lang="en-US" sz="2300" dirty="0" err="1" smtClean="0">
                <a:latin typeface="Cambria" pitchFamily="18" charset="0"/>
              </a:rPr>
              <a:t>dilakukan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secara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sistematis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dengan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menggunakan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metode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analisis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beban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kerja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dan</a:t>
            </a:r>
            <a:r>
              <a:rPr lang="en-US" sz="2300" dirty="0" smtClean="0">
                <a:latin typeface="Cambria" pitchFamily="18" charset="0"/>
              </a:rPr>
              <a:t>/</a:t>
            </a:r>
            <a:r>
              <a:rPr lang="en-US" sz="2300" dirty="0" err="1" smtClean="0">
                <a:latin typeface="Cambria" pitchFamily="18" charset="0"/>
              </a:rPr>
              <a:t>atau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metode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lainnya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serta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membandingkan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kebutuhan</a:t>
            </a:r>
            <a:r>
              <a:rPr lang="en-US" sz="2300" dirty="0" smtClean="0">
                <a:latin typeface="Cambria" pitchFamily="18" charset="0"/>
              </a:rPr>
              <a:t> PNS </a:t>
            </a:r>
            <a:r>
              <a:rPr lang="en-US" sz="2300" dirty="0" err="1" smtClean="0">
                <a:latin typeface="Cambria" pitchFamily="18" charset="0"/>
              </a:rPr>
              <a:t>dengan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persediaan</a:t>
            </a:r>
            <a:r>
              <a:rPr lang="en-US" sz="2300" dirty="0" smtClean="0">
                <a:latin typeface="Cambria" pitchFamily="18" charset="0"/>
              </a:rPr>
              <a:t> yang </a:t>
            </a:r>
            <a:r>
              <a:rPr lang="en-US" sz="2300" dirty="0" err="1" smtClean="0">
                <a:latin typeface="Cambria" pitchFamily="18" charset="0"/>
              </a:rPr>
              <a:t>ada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sehingga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dapat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diketahui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kebutuhan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riil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pegawai</a:t>
            </a:r>
            <a:r>
              <a:rPr lang="en-US" sz="2300" dirty="0" smtClean="0">
                <a:latin typeface="Cambria" pitchFamily="18" charset="0"/>
              </a:rPr>
              <a:t>.</a:t>
            </a:r>
          </a:p>
          <a:p>
            <a:pPr marL="514350" indent="-514350">
              <a:lnSpc>
                <a:spcPct val="125000"/>
              </a:lnSpc>
              <a:spcBef>
                <a:spcPts val="0"/>
              </a:spcBef>
              <a:buNone/>
            </a:pPr>
            <a:endParaRPr lang="en-US" sz="1200" dirty="0" smtClean="0">
              <a:latin typeface="Cambria" pitchFamily="18" charset="0"/>
            </a:endParaRPr>
          </a:p>
          <a:p>
            <a:pPr marL="4572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en-US" sz="2300" b="1" dirty="0" err="1" smtClean="0">
                <a:latin typeface="Cambria" pitchFamily="18" charset="0"/>
              </a:rPr>
              <a:t>Ruang</a:t>
            </a:r>
            <a:r>
              <a:rPr lang="en-US" sz="2300" b="1" dirty="0" smtClean="0">
                <a:latin typeface="Cambria" pitchFamily="18" charset="0"/>
              </a:rPr>
              <a:t> </a:t>
            </a:r>
            <a:r>
              <a:rPr lang="en-US" sz="2300" b="1" dirty="0" err="1" smtClean="0">
                <a:latin typeface="Cambria" pitchFamily="18" charset="0"/>
              </a:rPr>
              <a:t>Lingkup</a:t>
            </a:r>
            <a:endParaRPr lang="en-US" sz="2300" b="1" dirty="0" smtClean="0">
              <a:latin typeface="Cambria" pitchFamily="18" charset="0"/>
            </a:endParaRPr>
          </a:p>
          <a:p>
            <a:pPr marL="9144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300" dirty="0" err="1" smtClean="0">
                <a:latin typeface="Cambria" pitchFamily="18" charset="0"/>
              </a:rPr>
              <a:t>Jabatan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Struktural</a:t>
            </a:r>
            <a:endParaRPr lang="en-US" sz="2300" dirty="0" smtClean="0">
              <a:latin typeface="Cambria" pitchFamily="18" charset="0"/>
            </a:endParaRPr>
          </a:p>
          <a:p>
            <a:pPr marL="9144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300" dirty="0" err="1" smtClean="0">
                <a:latin typeface="Cambria" pitchFamily="18" charset="0"/>
              </a:rPr>
              <a:t>Jabatan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Fungsional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Tertentu</a:t>
            </a:r>
            <a:endParaRPr lang="en-US" sz="2300" dirty="0" smtClean="0">
              <a:latin typeface="Cambria" pitchFamily="18" charset="0"/>
            </a:endParaRPr>
          </a:p>
          <a:p>
            <a:pPr marL="914400" indent="-457200">
              <a:lnSpc>
                <a:spcPct val="125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en-US" sz="2300" dirty="0" err="1" smtClean="0">
                <a:latin typeface="Cambria" pitchFamily="18" charset="0"/>
              </a:rPr>
              <a:t>Jabatan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Fungsional</a:t>
            </a:r>
            <a:r>
              <a:rPr lang="en-US" sz="2300" dirty="0" smtClean="0">
                <a:latin typeface="Cambria" pitchFamily="18" charset="0"/>
              </a:rPr>
              <a:t> </a:t>
            </a:r>
            <a:r>
              <a:rPr lang="en-US" sz="2300" dirty="0" err="1" smtClean="0">
                <a:latin typeface="Cambria" pitchFamily="18" charset="0"/>
              </a:rPr>
              <a:t>Umum</a:t>
            </a:r>
            <a:endParaRPr lang="en-US" sz="2300" dirty="0" smtClean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1306</TotalTime>
  <Words>2618</Words>
  <Application>Microsoft Office PowerPoint</Application>
  <PresentationFormat>On-screen Show (4:3)</PresentationFormat>
  <Paragraphs>799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Implementasi Penataan  Pegawai Negeri Sipil 2015</vt:lpstr>
      <vt:lpstr>Undang-Undang Nomor 5 Tahun 2014 tentang Aparatur Sipil Negara (ASN)</vt:lpstr>
      <vt:lpstr>Prinsip Dasar Undang-Undang Nomor 5 Tahun 2014</vt:lpstr>
      <vt:lpstr>Profil Pegawai ASN</vt:lpstr>
      <vt:lpstr>NAWACITA - 9 Agenda Prioritas</vt:lpstr>
      <vt:lpstr>9 Program Percepatan Reformasi Birokrasi</vt:lpstr>
      <vt:lpstr>Penataan PNS (Peraturan Kepala BKN No. 37 Tahun 2011 Tentang Pedoman Penataan PNS)</vt:lpstr>
      <vt:lpstr>Tanya - Jawab</vt:lpstr>
      <vt:lpstr>Penghitungan Jumlah Kebutuhan PNS (Peraturan Kepala BKN No. 19 Tahun 2011)</vt:lpstr>
      <vt:lpstr>Data dan Informasi yang Dibutuhkan</vt:lpstr>
      <vt:lpstr>Penghitungan Jumlah Kebutuhan PNS Jabatan Struktural</vt:lpstr>
      <vt:lpstr>Penghitungan Jumlah Kebutuhan PNS Metode Analisis Beban Kerja</vt:lpstr>
      <vt:lpstr>Contoh Analisis Beban Kerja (1)</vt:lpstr>
      <vt:lpstr>Contoh Analisis Beban Kerja (2)</vt:lpstr>
      <vt:lpstr>Penghitungan Jumlah Kebutuhan PNS Metode Pemberian Indeks</vt:lpstr>
      <vt:lpstr>Penghitungan Jumlah Kebutuhan PNS Tenaga Guru (1)</vt:lpstr>
      <vt:lpstr>Penghitungan Jumlah Kebutuhan PNS Tenaga Guru (2)</vt:lpstr>
      <vt:lpstr>Penghitungan Jumlah Kebutuhan PNS Tenaga Guru (3)</vt:lpstr>
      <vt:lpstr>Penghitungan Jumlah Kebutuhan PNS Tenaga Kesehatan (1)</vt:lpstr>
      <vt:lpstr>Penghitungan Jumlah Kebutuhan PNS Tenaga Kesehatan (2)</vt:lpstr>
      <vt:lpstr>Penghitungan Jumlah Kebutuhan PNS Tenaga Kesehatan (3)</vt:lpstr>
      <vt:lpstr>Penghitungan Jumlah Kebutuhan PNS (Kategorisasi Hasil Penghitungan Kebutuhan)</vt:lpstr>
      <vt:lpstr>Tanya - Jawab</vt:lpstr>
      <vt:lpstr>Penataan Pegawai Negeri Sipil (PNS) (Peraturan Kepala BKN No. 37 Tahun 2011)</vt:lpstr>
      <vt:lpstr>Penataan Pegawai Negeri Sipil (PNS) Persiapan Penataan PNS</vt:lpstr>
      <vt:lpstr>Penataan Pegawai Negeri Sipil (PNS) Pelaksanaan Penataan PNS</vt:lpstr>
      <vt:lpstr>Penataan Pegawai Negeri Sipil (PNS) Analisis Kesenjangan Jabatan (1)</vt:lpstr>
      <vt:lpstr>Penataan Pegawai Negeri Sipil (PNS) Analisis Kesenjangan Jabatan (2)</vt:lpstr>
      <vt:lpstr>Penataan Pegawai Negeri Sipil (PNS) Analisis Kesenjangan Jabatan (3)</vt:lpstr>
      <vt:lpstr>Penataan Pegawai Negeri Sipil (PNS) Analisis Kesenjangan Jabatan (4)</vt:lpstr>
      <vt:lpstr>Penataan Pegawai Negeri Sipil (PNS) Kategorisasi Kebutuhan PNS</vt:lpstr>
      <vt:lpstr>Penataan Pegawai Negeri Sipil (PNS) Tindak Lanjut yang Dapat Dilakukan</vt:lpstr>
      <vt:lpstr>Penataan Pegawai Negeri Sipil (PNS)  Laporan Pelaksanaan Penataan PNS</vt:lpstr>
      <vt:lpstr>Tanya - Jawab</vt:lpstr>
      <vt:lpstr>Jadwal Kegiatan Implementasi Penataan PNS 2015</vt:lpstr>
      <vt:lpstr> Terima Kasih  </vt:lpstr>
      <vt:lpstr>Slide 37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depe</dc:creator>
  <cp:lastModifiedBy>depe</cp:lastModifiedBy>
  <cp:revision>142</cp:revision>
  <dcterms:created xsi:type="dcterms:W3CDTF">2015-03-11T13:10:50Z</dcterms:created>
  <dcterms:modified xsi:type="dcterms:W3CDTF">2015-05-03T14:57:16Z</dcterms:modified>
</cp:coreProperties>
</file>